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75" r:id="rId2"/>
    <p:sldId id="278" r:id="rId3"/>
    <p:sldId id="276" r:id="rId4"/>
    <p:sldId id="266" r:id="rId5"/>
    <p:sldId id="270" r:id="rId6"/>
    <p:sldId id="272" r:id="rId7"/>
    <p:sldId id="269" r:id="rId8"/>
    <p:sldId id="280" r:id="rId9"/>
    <p:sldId id="279" r:id="rId10"/>
    <p:sldId id="277" r:id="rId11"/>
    <p:sldId id="257" r:id="rId12"/>
    <p:sldId id="258" r:id="rId13"/>
    <p:sldId id="262" r:id="rId14"/>
    <p:sldId id="260" r:id="rId15"/>
    <p:sldId id="261" r:id="rId16"/>
    <p:sldId id="265" r:id="rId17"/>
    <p:sldId id="264" r:id="rId18"/>
    <p:sldId id="274" r:id="rId19"/>
  </p:sldIdLst>
  <p:sldSz cx="9144000" cy="6858000" type="screen4x3"/>
  <p:notesSz cx="9296400" cy="7010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E00"/>
    <a:srgbClr val="6289D8"/>
    <a:srgbClr val="254061"/>
    <a:srgbClr val="FF9900"/>
    <a:srgbClr val="0066FF"/>
    <a:srgbClr val="2E4E74"/>
    <a:srgbClr val="DDF2FF"/>
    <a:srgbClr val="CCECFF"/>
    <a:srgbClr val="99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810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25115A-1DEF-490C-BA09-638CB18B32B5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BCAE6D-6480-4AC7-8736-6087BA6798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781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EE78-7137-4F3F-9864-057A89AC2975}" type="datetimeFigureOut">
              <a:rPr lang="es-ES" smtClean="0"/>
              <a:t>15/11/2017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2988-FB08-475A-B946-2A0581F88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430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EE78-7137-4F3F-9864-057A89AC2975}" type="datetimeFigureOut">
              <a:rPr lang="es-ES" smtClean="0"/>
              <a:t>15/11/2017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2988-FB08-475A-B946-2A0581F88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375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EE78-7137-4F3F-9864-057A89AC2975}" type="datetimeFigureOut">
              <a:rPr lang="es-ES" smtClean="0"/>
              <a:t>15/11/2017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2988-FB08-475A-B946-2A0581F88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333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EE78-7137-4F3F-9864-057A89AC2975}" type="datetimeFigureOut">
              <a:rPr lang="es-ES" smtClean="0"/>
              <a:t>15/11/2017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2988-FB08-475A-B946-2A0581F88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0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EE78-7137-4F3F-9864-057A89AC2975}" type="datetimeFigureOut">
              <a:rPr lang="es-ES" smtClean="0"/>
              <a:t>15/11/2017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2988-FB08-475A-B946-2A0581F88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143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EE78-7137-4F3F-9864-057A89AC2975}" type="datetimeFigureOut">
              <a:rPr lang="es-ES" smtClean="0"/>
              <a:t>15/11/2017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2988-FB08-475A-B946-2A0581F88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499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EE78-7137-4F3F-9864-057A89AC2975}" type="datetimeFigureOut">
              <a:rPr lang="es-ES" smtClean="0"/>
              <a:t>15/11/2017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2988-FB08-475A-B946-2A0581F88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471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EE78-7137-4F3F-9864-057A89AC2975}" type="datetimeFigureOut">
              <a:rPr lang="es-ES" smtClean="0"/>
              <a:t>15/11/2017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2988-FB08-475A-B946-2A0581F88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32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EE78-7137-4F3F-9864-057A89AC2975}" type="datetimeFigureOut">
              <a:rPr lang="es-ES" smtClean="0"/>
              <a:t>15/11/2017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2988-FB08-475A-B946-2A0581F88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34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EE78-7137-4F3F-9864-057A89AC2975}" type="datetimeFigureOut">
              <a:rPr lang="es-ES" smtClean="0"/>
              <a:t>15/11/2017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2988-FB08-475A-B946-2A0581F88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159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EE78-7137-4F3F-9864-057A89AC2975}" type="datetimeFigureOut">
              <a:rPr lang="es-ES" smtClean="0"/>
              <a:t>15/11/2017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2988-FB08-475A-B946-2A0581F88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771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2EE78-7137-4F3F-9864-057A89AC2975}" type="datetimeFigureOut">
              <a:rPr lang="es-ES" smtClean="0"/>
              <a:t>15/11/2017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22988-FB08-475A-B946-2A0581F88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909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331913" y="5169966"/>
            <a:ext cx="64801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es-ES" altLang="es-ES" sz="1800" dirty="0" smtClean="0">
                <a:solidFill>
                  <a:srgbClr val="365266"/>
                </a:solidFill>
              </a:rPr>
              <a:t>XXIII </a:t>
            </a:r>
            <a:r>
              <a:rPr lang="es-ES" altLang="es-ES" sz="1800" dirty="0">
                <a:solidFill>
                  <a:srgbClr val="365266"/>
                </a:solidFill>
              </a:rPr>
              <a:t>Asamblea General Ordinaria de la ASGMI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es-ES" altLang="es-ES" sz="1800" dirty="0" smtClean="0">
                <a:solidFill>
                  <a:srgbClr val="365266"/>
                </a:solidFill>
              </a:rPr>
              <a:t>La Habana, 20-23 Noviembre 2017</a:t>
            </a:r>
            <a:endParaRPr lang="es-ES" altLang="es-ES" sz="1800" dirty="0">
              <a:solidFill>
                <a:srgbClr val="365266"/>
              </a:solidFill>
            </a:endParaRPr>
          </a:p>
        </p:txBody>
      </p:sp>
      <p:sp>
        <p:nvSpPr>
          <p:cNvPr id="13" name="Rectangle 34"/>
          <p:cNvSpPr>
            <a:spLocks noGrp="1" noChangeArrowheads="1"/>
          </p:cNvSpPr>
          <p:nvPr>
            <p:ph type="ctrTitle" idx="4294967295"/>
          </p:nvPr>
        </p:nvSpPr>
        <p:spPr>
          <a:xfrm>
            <a:off x="1187624" y="908720"/>
            <a:ext cx="6696546" cy="2016224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s-ES" altLang="es-ES" sz="3000" b="1" dirty="0" smtClean="0">
                <a:solidFill>
                  <a:srgbClr val="365266"/>
                </a:solidFill>
              </a:rPr>
              <a:t>PROYECTOS EN EL MARCO DEL MEMORANDUM DE ENTENDIMIENTO ASGMI-EGS</a:t>
            </a:r>
            <a:endParaRPr lang="es-ES" altLang="es-ES" sz="3000" b="1" dirty="0" smtClean="0">
              <a:solidFill>
                <a:srgbClr val="365266"/>
              </a:solidFill>
            </a:endParaRPr>
          </a:p>
        </p:txBody>
      </p:sp>
      <p:pic>
        <p:nvPicPr>
          <p:cNvPr id="5122" name="Picture 2" descr="http://www.asgmi.org/wp-content/uploads/2013/04/ASGMI_Transparente-300x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33056"/>
            <a:ext cx="2088232" cy="54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09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2E4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8 Conector recto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22225">
            <a:solidFill>
              <a:srgbClr val="254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>
                <a:solidFill>
                  <a:srgbClr val="365266"/>
                </a:solidFill>
                <a:latin typeface="Arial" pitchFamily="34" charset="0"/>
                <a:cs typeface="Arial" pitchFamily="34" charset="0"/>
              </a:defRPr>
            </a:lvl1pPr>
            <a:lvl2pPr marL="820738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/>
            </a:lvl2pPr>
            <a:lvl3pPr marL="1228725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36713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 indent="0">
              <a:buNone/>
              <a:tabLst>
                <a:tab pos="8791575" algn="r"/>
              </a:tabLst>
            </a:pPr>
            <a:r>
              <a:rPr lang="es-ES" sz="1400" dirty="0" smtClean="0">
                <a:latin typeface="Arial Narrow" panose="020B0606020202030204" pitchFamily="34" charset="0"/>
              </a:rPr>
              <a:t>	Asamblea General ASGMI, La Habana, 20-23 Noviembre 2017</a:t>
            </a:r>
            <a:endParaRPr lang="es-ES" sz="1400" dirty="0" smtClean="0">
              <a:latin typeface="Arial Narrow" panose="020B0606020202030204" pitchFamily="34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3059534" y="2521003"/>
            <a:ext cx="3456682" cy="156966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50000"/>
              </a:lnSpc>
              <a:buFontTx/>
              <a:buChar char="•"/>
            </a:pPr>
            <a:r>
              <a:rPr lang="es-ES" altLang="es-ES" sz="3000" b="1" dirty="0" smtClean="0">
                <a:solidFill>
                  <a:srgbClr val="ADC3D3"/>
                </a:solidFill>
                <a:latin typeface="Arial" pitchFamily="34" charset="0"/>
                <a:cs typeface="Arial" pitchFamily="34" charset="0"/>
              </a:rPr>
              <a:t>FORAM</a:t>
            </a:r>
            <a:endParaRPr lang="es-ES" altLang="es-ES" sz="3000" b="1" dirty="0">
              <a:solidFill>
                <a:srgbClr val="ADC3D3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l">
              <a:lnSpc>
                <a:spcPct val="150000"/>
              </a:lnSpc>
              <a:buFontTx/>
              <a:buChar char="•"/>
            </a:pPr>
            <a:r>
              <a:rPr lang="es-ES" altLang="es-ES" sz="3000" b="1" dirty="0">
                <a:solidFill>
                  <a:srgbClr val="365266"/>
                </a:solidFill>
                <a:latin typeface="Arial" pitchFamily="34" charset="0"/>
                <a:cs typeface="Arial" pitchFamily="34" charset="0"/>
              </a:rPr>
              <a:t>INTERMIN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148064" y="44624"/>
            <a:ext cx="37795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s-ES" altLang="es-ES" dirty="0" smtClean="0">
                <a:solidFill>
                  <a:schemeClr val="bg1"/>
                </a:solidFill>
              </a:rPr>
              <a:t>Proyectos ASGMI-EGS</a:t>
            </a:r>
            <a:endParaRPr lang="es-ES" altLang="es-ES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www.asgmi.org/wp-content/uploads/2013/04/ASGMI_Transparente-300x7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4" y="6488934"/>
            <a:ext cx="1159224" cy="30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90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66464" y="2132856"/>
            <a:ext cx="8382000" cy="329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>
                <a:solidFill>
                  <a:srgbClr val="365266"/>
                </a:solidFill>
                <a:latin typeface="Arial" pitchFamily="34" charset="0"/>
                <a:cs typeface="Arial" pitchFamily="34" charset="0"/>
              </a:defRPr>
            </a:lvl1pPr>
            <a:lvl2pPr marL="820738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/>
            </a:lvl2pPr>
            <a:lvl3pPr marL="1228725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36713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r>
              <a:rPr lang="es-ES" dirty="0"/>
              <a:t>Creación de una </a:t>
            </a:r>
            <a:r>
              <a:rPr lang="es-ES" b="1" dirty="0"/>
              <a:t>red internacional de centros de formación </a:t>
            </a:r>
            <a:r>
              <a:rPr lang="es-ES" dirty="0"/>
              <a:t>para profesionales sostenible a largo plazo.</a:t>
            </a:r>
          </a:p>
          <a:p>
            <a:r>
              <a:rPr lang="es-ES" dirty="0"/>
              <a:t>Involucra </a:t>
            </a:r>
            <a:r>
              <a:rPr lang="es-ES" b="1" dirty="0"/>
              <a:t>instituciones de investigación y educativas en </a:t>
            </a:r>
            <a:r>
              <a:rPr lang="es-ES" b="1" dirty="0" smtClean="0"/>
              <a:t>la </a:t>
            </a:r>
            <a:r>
              <a:rPr lang="es-ES" b="1" dirty="0"/>
              <a:t>UE y terceros </a:t>
            </a:r>
            <a:r>
              <a:rPr lang="es-ES" b="1" dirty="0" smtClean="0"/>
              <a:t>países</a:t>
            </a:r>
            <a:r>
              <a:rPr lang="es-ES" dirty="0" smtClean="0"/>
              <a:t> (basado </a:t>
            </a:r>
            <a:r>
              <a:rPr lang="es-ES" dirty="0"/>
              <a:t>en la experiencia específica de cada país en los sectores primario y secundario de las materias </a:t>
            </a:r>
            <a:r>
              <a:rPr lang="es-ES" dirty="0" smtClean="0"/>
              <a:t>primas).</a:t>
            </a:r>
            <a:endParaRPr lang="es-ES" dirty="0"/>
          </a:p>
          <a:p>
            <a:r>
              <a:rPr lang="es-ES" dirty="0"/>
              <a:t>La red identificará los conocimientos y habilidades de la UE y terceros países, determinando las principales </a:t>
            </a:r>
            <a:r>
              <a:rPr lang="es-ES" dirty="0" smtClean="0"/>
              <a:t>necesidades. Se elaborará </a:t>
            </a:r>
            <a:r>
              <a:rPr lang="es-ES" dirty="0"/>
              <a:t>una </a:t>
            </a:r>
            <a:r>
              <a:rPr lang="es-ES" b="1" dirty="0"/>
              <a:t>hoja de ruta para mejorar el conocimiento </a:t>
            </a:r>
            <a:r>
              <a:rPr lang="es-ES" dirty="0"/>
              <a:t>y </a:t>
            </a:r>
            <a:r>
              <a:rPr lang="es-ES" dirty="0" smtClean="0"/>
              <a:t>se establecerán </a:t>
            </a:r>
            <a:r>
              <a:rPr lang="es-ES" b="1" dirty="0" smtClean="0"/>
              <a:t>programas </a:t>
            </a:r>
            <a:r>
              <a:rPr lang="es-ES" b="1" dirty="0"/>
              <a:t>comunes de formación</a:t>
            </a:r>
            <a:r>
              <a:rPr lang="es-ES" dirty="0"/>
              <a:t> en los sectores de materias primas.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2E4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588224" y="44624"/>
            <a:ext cx="2411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s-ES" altLang="es-ES" dirty="0" smtClean="0">
                <a:solidFill>
                  <a:schemeClr val="bg1"/>
                </a:solidFill>
              </a:rPr>
              <a:t>INTERMIN</a:t>
            </a:r>
            <a:endParaRPr lang="es-ES" altLang="es-ES" dirty="0">
              <a:solidFill>
                <a:schemeClr val="bg1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79512" y="1052736"/>
            <a:ext cx="9073008" cy="61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>
                <a:solidFill>
                  <a:srgbClr val="365266"/>
                </a:solidFill>
                <a:latin typeface="Arial" pitchFamily="34" charset="0"/>
                <a:cs typeface="Arial" pitchFamily="34" charset="0"/>
              </a:defRPr>
            </a:lvl1pPr>
            <a:lvl2pPr marL="820738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/>
            </a:lvl2pPr>
            <a:lvl3pPr marL="1228725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36713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 indent="0">
              <a:buNone/>
            </a:pPr>
            <a:r>
              <a:rPr lang="es-ES" sz="2100" b="1" u="sng" dirty="0" smtClean="0"/>
              <a:t>International Network of </a:t>
            </a:r>
            <a:r>
              <a:rPr lang="es-ES" sz="2100" b="1" u="sng" dirty="0" err="1" smtClean="0"/>
              <a:t>Raw</a:t>
            </a:r>
            <a:r>
              <a:rPr lang="es-ES" sz="2100" b="1" u="sng" dirty="0" smtClean="0"/>
              <a:t> </a:t>
            </a:r>
            <a:r>
              <a:rPr lang="es-ES" sz="2100" b="1" u="sng" dirty="0" err="1" smtClean="0"/>
              <a:t>Materials</a:t>
            </a:r>
            <a:r>
              <a:rPr lang="es-ES" sz="2100" b="1" u="sng" dirty="0" smtClean="0"/>
              <a:t> Training Centers</a:t>
            </a:r>
            <a:r>
              <a:rPr lang="es-ES" sz="2100" b="1" dirty="0" smtClean="0"/>
              <a:t> (INTERMIN</a:t>
            </a:r>
            <a:r>
              <a:rPr lang="es-ES" sz="2100" b="1" dirty="0" smtClean="0"/>
              <a:t>)</a:t>
            </a:r>
            <a:endParaRPr lang="es-ES" sz="2100" b="1" dirty="0" smtClean="0"/>
          </a:p>
        </p:txBody>
      </p:sp>
      <p:cxnSp>
        <p:nvCxnSpPr>
          <p:cNvPr id="8" name="7 Conector recto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22225">
            <a:solidFill>
              <a:srgbClr val="254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>
                <a:solidFill>
                  <a:srgbClr val="365266"/>
                </a:solidFill>
                <a:latin typeface="Arial" pitchFamily="34" charset="0"/>
                <a:cs typeface="Arial" pitchFamily="34" charset="0"/>
              </a:defRPr>
            </a:lvl1pPr>
            <a:lvl2pPr marL="820738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/>
            </a:lvl2pPr>
            <a:lvl3pPr marL="1228725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36713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 indent="0">
              <a:buNone/>
              <a:tabLst>
                <a:tab pos="8791575" algn="r"/>
              </a:tabLst>
            </a:pPr>
            <a:r>
              <a:rPr lang="es-ES" sz="1400" dirty="0" smtClean="0">
                <a:latin typeface="Arial Narrow" panose="020B0606020202030204" pitchFamily="34" charset="0"/>
              </a:rPr>
              <a:t>	Asamblea General ASGMI, La Habana, 20-23 Noviembre 2017</a:t>
            </a:r>
            <a:endParaRPr lang="es-ES" sz="1400" dirty="0" smtClean="0">
              <a:latin typeface="Arial Narrow" panose="020B0606020202030204" pitchFamily="34" charset="0"/>
            </a:endParaRPr>
          </a:p>
        </p:txBody>
      </p:sp>
      <p:pic>
        <p:nvPicPr>
          <p:cNvPr id="11" name="Picture 2" descr="http://www.asgmi.org/wp-content/uploads/2013/04/ASGMI_Transparente-300x7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4" y="6488934"/>
            <a:ext cx="1159224" cy="30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7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2E4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588224" y="44624"/>
            <a:ext cx="2411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s-ES" altLang="es-ES" dirty="0" smtClean="0">
                <a:solidFill>
                  <a:schemeClr val="bg1"/>
                </a:solidFill>
              </a:rPr>
              <a:t>INTERMIN</a:t>
            </a:r>
            <a:endParaRPr lang="es-ES" altLang="es-ES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0" t="23843" r="16619" b="23799"/>
          <a:stretch/>
        </p:blipFill>
        <p:spPr bwMode="auto">
          <a:xfrm>
            <a:off x="1115616" y="1652292"/>
            <a:ext cx="6904323" cy="4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1115616" y="2924944"/>
            <a:ext cx="6904323" cy="288032"/>
          </a:xfrm>
          <a:prstGeom prst="rect">
            <a:avLst/>
          </a:prstGeom>
          <a:solidFill>
            <a:srgbClr val="FF9900">
              <a:alpha val="2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Elipse"/>
          <p:cNvSpPr/>
          <p:nvPr/>
        </p:nvSpPr>
        <p:spPr>
          <a:xfrm>
            <a:off x="6372200" y="2132856"/>
            <a:ext cx="720080" cy="216024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6372200" y="2636912"/>
            <a:ext cx="720080" cy="216024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6444208" y="2420888"/>
            <a:ext cx="648072" cy="21602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6444208" y="4365104"/>
            <a:ext cx="648072" cy="21602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37392" y="1052736"/>
            <a:ext cx="4378624" cy="61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>
                <a:solidFill>
                  <a:srgbClr val="365266"/>
                </a:solidFill>
                <a:latin typeface="Arial" pitchFamily="34" charset="0"/>
                <a:cs typeface="Arial" pitchFamily="34" charset="0"/>
              </a:defRPr>
            </a:lvl1pPr>
            <a:lvl2pPr marL="820738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/>
            </a:lvl2pPr>
            <a:lvl3pPr marL="1228725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36713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 indent="0">
              <a:buNone/>
            </a:pPr>
            <a:r>
              <a:rPr lang="es-ES" sz="2000" b="1" u="sng" dirty="0" smtClean="0"/>
              <a:t>Participantes</a:t>
            </a:r>
            <a:r>
              <a:rPr lang="es-ES" sz="2000" b="1" dirty="0" smtClean="0"/>
              <a:t>.- Consorcio</a:t>
            </a:r>
            <a:endParaRPr lang="es-ES" sz="2000" b="1" dirty="0" smtClean="0"/>
          </a:p>
        </p:txBody>
      </p:sp>
      <p:cxnSp>
        <p:nvCxnSpPr>
          <p:cNvPr id="15" name="14 Conector recto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22225">
            <a:solidFill>
              <a:srgbClr val="254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>
                <a:solidFill>
                  <a:srgbClr val="365266"/>
                </a:solidFill>
                <a:latin typeface="Arial" pitchFamily="34" charset="0"/>
                <a:cs typeface="Arial" pitchFamily="34" charset="0"/>
              </a:defRPr>
            </a:lvl1pPr>
            <a:lvl2pPr marL="820738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/>
            </a:lvl2pPr>
            <a:lvl3pPr marL="1228725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36713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 indent="0">
              <a:buNone/>
              <a:tabLst>
                <a:tab pos="8791575" algn="r"/>
              </a:tabLst>
            </a:pPr>
            <a:r>
              <a:rPr lang="es-ES" sz="1400" dirty="0" smtClean="0">
                <a:latin typeface="Arial Narrow" panose="020B0606020202030204" pitchFamily="34" charset="0"/>
              </a:rPr>
              <a:t>	Asamblea General ASGMI, La Habana, 20-23 Noviembre 2017</a:t>
            </a:r>
            <a:endParaRPr lang="es-ES" sz="1400" dirty="0" smtClean="0">
              <a:latin typeface="Arial Narrow" panose="020B0606020202030204" pitchFamily="34" charset="0"/>
            </a:endParaRPr>
          </a:p>
        </p:txBody>
      </p:sp>
      <p:pic>
        <p:nvPicPr>
          <p:cNvPr id="18" name="Picture 2" descr="http://www.asgmi.org/wp-content/uploads/2013/04/ASGMI_Transparente-300x7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4" y="6488934"/>
            <a:ext cx="1159224" cy="30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8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2E4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588224" y="44624"/>
            <a:ext cx="2411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s-ES" altLang="es-ES" dirty="0" smtClean="0">
                <a:solidFill>
                  <a:schemeClr val="bg1"/>
                </a:solidFill>
              </a:rPr>
              <a:t>INTERMIN</a:t>
            </a:r>
            <a:endParaRPr lang="es-ES" altLang="es-ES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0" t="31759" r="34397" b="20969"/>
          <a:stretch/>
        </p:blipFill>
        <p:spPr bwMode="auto">
          <a:xfrm>
            <a:off x="2324615" y="1977161"/>
            <a:ext cx="4551641" cy="404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37392" y="1196752"/>
            <a:ext cx="4378624" cy="61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>
                <a:solidFill>
                  <a:srgbClr val="365266"/>
                </a:solidFill>
                <a:latin typeface="Arial" pitchFamily="34" charset="0"/>
                <a:cs typeface="Arial" pitchFamily="34" charset="0"/>
              </a:defRPr>
            </a:lvl1pPr>
            <a:lvl2pPr marL="820738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/>
            </a:lvl2pPr>
            <a:lvl3pPr marL="1228725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36713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 indent="0">
              <a:buNone/>
            </a:pPr>
            <a:r>
              <a:rPr lang="es-ES" sz="2000" b="1" u="sng" dirty="0" smtClean="0"/>
              <a:t>Participantes</a:t>
            </a:r>
            <a:r>
              <a:rPr lang="es-ES" sz="2000" b="1" dirty="0" smtClean="0"/>
              <a:t>.- Consejo Asesor</a:t>
            </a:r>
            <a:endParaRPr lang="es-ES" sz="2000" b="1" dirty="0" smtClean="0"/>
          </a:p>
        </p:txBody>
      </p:sp>
      <p:cxnSp>
        <p:nvCxnSpPr>
          <p:cNvPr id="9" name="8 Conector recto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22225">
            <a:solidFill>
              <a:srgbClr val="254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>
                <a:solidFill>
                  <a:srgbClr val="365266"/>
                </a:solidFill>
                <a:latin typeface="Arial" pitchFamily="34" charset="0"/>
                <a:cs typeface="Arial" pitchFamily="34" charset="0"/>
              </a:defRPr>
            </a:lvl1pPr>
            <a:lvl2pPr marL="820738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/>
            </a:lvl2pPr>
            <a:lvl3pPr marL="1228725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36713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 indent="0">
              <a:buNone/>
              <a:tabLst>
                <a:tab pos="8791575" algn="r"/>
              </a:tabLst>
            </a:pPr>
            <a:r>
              <a:rPr lang="es-ES" sz="1400" dirty="0" smtClean="0">
                <a:latin typeface="Arial Narrow" panose="020B0606020202030204" pitchFamily="34" charset="0"/>
              </a:rPr>
              <a:t>	Asamblea General ASGMI, La Habana, 20-23 Noviembre 2017</a:t>
            </a:r>
            <a:endParaRPr lang="es-ES" sz="1400" dirty="0" smtClean="0">
              <a:latin typeface="Arial Narrow" panose="020B0606020202030204" pitchFamily="34" charset="0"/>
            </a:endParaRPr>
          </a:p>
        </p:txBody>
      </p:sp>
      <p:pic>
        <p:nvPicPr>
          <p:cNvPr id="12" name="Picture 2" descr="http://www.asgmi.org/wp-content/uploads/2013/04/ASGMI_Transparente-300x7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4" y="6488934"/>
            <a:ext cx="1159224" cy="30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37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2E4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588224" y="44624"/>
            <a:ext cx="2411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s-ES" altLang="es-ES" dirty="0" smtClean="0">
                <a:solidFill>
                  <a:schemeClr val="bg1"/>
                </a:solidFill>
              </a:rPr>
              <a:t>INTERMIN</a:t>
            </a:r>
            <a:endParaRPr lang="es-ES" altLang="es-ES" dirty="0">
              <a:solidFill>
                <a:schemeClr val="bg1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37392" y="1088740"/>
            <a:ext cx="3412570" cy="61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>
                <a:solidFill>
                  <a:srgbClr val="365266"/>
                </a:solidFill>
                <a:latin typeface="Arial" pitchFamily="34" charset="0"/>
                <a:cs typeface="Arial" pitchFamily="34" charset="0"/>
              </a:defRPr>
            </a:lvl1pPr>
            <a:lvl2pPr marL="820738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/>
            </a:lvl2pPr>
            <a:lvl3pPr marL="1228725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36713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 indent="0">
              <a:buNone/>
            </a:pPr>
            <a:r>
              <a:rPr lang="es-ES" sz="2000" b="1" u="sng" dirty="0" smtClean="0"/>
              <a:t>Paquetes de trabajo (WP)</a:t>
            </a:r>
            <a:endParaRPr lang="es-ES" sz="20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2" t="28532" r="9691" b="16284"/>
          <a:stretch/>
        </p:blipFill>
        <p:spPr bwMode="auto">
          <a:xfrm>
            <a:off x="1402725" y="2157812"/>
            <a:ext cx="6391205" cy="371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7 Conector recto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22225">
            <a:solidFill>
              <a:srgbClr val="254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>
                <a:solidFill>
                  <a:srgbClr val="365266"/>
                </a:solidFill>
                <a:latin typeface="Arial" pitchFamily="34" charset="0"/>
                <a:cs typeface="Arial" pitchFamily="34" charset="0"/>
              </a:defRPr>
            </a:lvl1pPr>
            <a:lvl2pPr marL="820738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/>
            </a:lvl2pPr>
            <a:lvl3pPr marL="1228725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36713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 indent="0">
              <a:buNone/>
              <a:tabLst>
                <a:tab pos="8791575" algn="r"/>
              </a:tabLst>
            </a:pPr>
            <a:r>
              <a:rPr lang="es-ES" sz="1400" dirty="0" smtClean="0">
                <a:latin typeface="Arial Narrow" panose="020B0606020202030204" pitchFamily="34" charset="0"/>
              </a:rPr>
              <a:t>	Asamblea General ASGMI, La Habana, 20-23 Noviembre 2017</a:t>
            </a:r>
            <a:endParaRPr lang="es-ES" sz="1400" dirty="0" smtClean="0">
              <a:latin typeface="Arial Narrow" panose="020B0606020202030204" pitchFamily="34" charset="0"/>
            </a:endParaRPr>
          </a:p>
        </p:txBody>
      </p:sp>
      <p:pic>
        <p:nvPicPr>
          <p:cNvPr id="11" name="Picture 2" descr="http://www.asgmi.org/wp-content/uploads/2013/04/ASGMI_Transparente-300x7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4" y="6488934"/>
            <a:ext cx="1159224" cy="30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9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2E4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588224" y="44624"/>
            <a:ext cx="2411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s-ES" altLang="es-ES" dirty="0" smtClean="0">
                <a:solidFill>
                  <a:schemeClr val="bg1"/>
                </a:solidFill>
              </a:rPr>
              <a:t>INTERMIN</a:t>
            </a:r>
            <a:endParaRPr lang="es-ES" altLang="es-ES" dirty="0">
              <a:solidFill>
                <a:schemeClr val="bg1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37392" y="1088740"/>
            <a:ext cx="3412570" cy="61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>
                <a:solidFill>
                  <a:srgbClr val="365266"/>
                </a:solidFill>
                <a:latin typeface="Arial" pitchFamily="34" charset="0"/>
                <a:cs typeface="Arial" pitchFamily="34" charset="0"/>
              </a:defRPr>
            </a:lvl1pPr>
            <a:lvl2pPr marL="820738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/>
            </a:lvl2pPr>
            <a:lvl3pPr marL="1228725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36713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 indent="0">
              <a:buNone/>
            </a:pPr>
            <a:r>
              <a:rPr lang="es-ES" sz="2000" b="1" u="sng" dirty="0" smtClean="0"/>
              <a:t>Estructura de gestión</a:t>
            </a:r>
            <a:endParaRPr lang="es-ES" sz="20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9" t="36564" r="20578" b="16454"/>
          <a:stretch/>
        </p:blipFill>
        <p:spPr bwMode="auto">
          <a:xfrm>
            <a:off x="1331640" y="1916832"/>
            <a:ext cx="662771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7 Conector recto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22225">
            <a:solidFill>
              <a:srgbClr val="254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>
                <a:solidFill>
                  <a:srgbClr val="365266"/>
                </a:solidFill>
                <a:latin typeface="Arial" pitchFamily="34" charset="0"/>
                <a:cs typeface="Arial" pitchFamily="34" charset="0"/>
              </a:defRPr>
            </a:lvl1pPr>
            <a:lvl2pPr marL="820738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/>
            </a:lvl2pPr>
            <a:lvl3pPr marL="1228725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36713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 indent="0">
              <a:buNone/>
              <a:tabLst>
                <a:tab pos="8791575" algn="r"/>
              </a:tabLst>
            </a:pPr>
            <a:r>
              <a:rPr lang="es-ES" sz="1400" dirty="0" smtClean="0">
                <a:latin typeface="Arial Narrow" panose="020B0606020202030204" pitchFamily="34" charset="0"/>
              </a:rPr>
              <a:t>	Asamblea General ASGMI, La Habana, 20-23 Noviembre 2017</a:t>
            </a:r>
            <a:endParaRPr lang="es-ES" sz="1400" dirty="0" smtClean="0">
              <a:latin typeface="Arial Narrow" panose="020B0606020202030204" pitchFamily="34" charset="0"/>
            </a:endParaRPr>
          </a:p>
        </p:txBody>
      </p:sp>
      <p:pic>
        <p:nvPicPr>
          <p:cNvPr id="11" name="Picture 2" descr="http://www.asgmi.org/wp-content/uploads/2013/04/ASGMI_Transparente-300x7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4" y="6488934"/>
            <a:ext cx="1159224" cy="30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37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2E4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588224" y="44624"/>
            <a:ext cx="2411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s-ES" altLang="es-ES" dirty="0" smtClean="0">
                <a:solidFill>
                  <a:schemeClr val="bg1"/>
                </a:solidFill>
              </a:rPr>
              <a:t>INTERMIN</a:t>
            </a:r>
            <a:endParaRPr lang="es-ES" altLang="es-ES" dirty="0">
              <a:solidFill>
                <a:schemeClr val="bg1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37392" y="800708"/>
            <a:ext cx="3802560" cy="61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>
                <a:solidFill>
                  <a:srgbClr val="365266"/>
                </a:solidFill>
                <a:latin typeface="Arial" pitchFamily="34" charset="0"/>
                <a:cs typeface="Arial" pitchFamily="34" charset="0"/>
              </a:defRPr>
            </a:lvl1pPr>
            <a:lvl2pPr marL="820738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/>
            </a:lvl2pPr>
            <a:lvl3pPr marL="1228725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36713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 indent="0">
              <a:buNone/>
            </a:pPr>
            <a:r>
              <a:rPr lang="es-ES" sz="2000" b="1" u="sng" dirty="0" smtClean="0"/>
              <a:t>Presupuesto de la propuesta</a:t>
            </a:r>
            <a:endParaRPr lang="es-ES" sz="2000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 t="33766" r="3169" b="9558"/>
          <a:stretch/>
        </p:blipFill>
        <p:spPr bwMode="auto">
          <a:xfrm>
            <a:off x="703564" y="1268760"/>
            <a:ext cx="7704856" cy="380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" t="48043" r="3289" b="31729"/>
          <a:stretch/>
        </p:blipFill>
        <p:spPr bwMode="auto">
          <a:xfrm>
            <a:off x="683568" y="5013176"/>
            <a:ext cx="7704856" cy="136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755576" y="3140968"/>
            <a:ext cx="7652844" cy="288032"/>
          </a:xfrm>
          <a:prstGeom prst="rect">
            <a:avLst/>
          </a:prstGeom>
          <a:solidFill>
            <a:srgbClr val="FFFF00">
              <a:alpha val="2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9 Conector recto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22225">
            <a:solidFill>
              <a:srgbClr val="254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>
                <a:solidFill>
                  <a:srgbClr val="365266"/>
                </a:solidFill>
                <a:latin typeface="Arial" pitchFamily="34" charset="0"/>
                <a:cs typeface="Arial" pitchFamily="34" charset="0"/>
              </a:defRPr>
            </a:lvl1pPr>
            <a:lvl2pPr marL="820738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/>
            </a:lvl2pPr>
            <a:lvl3pPr marL="1228725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36713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 indent="0">
              <a:buNone/>
              <a:tabLst>
                <a:tab pos="8791575" algn="r"/>
              </a:tabLst>
            </a:pPr>
            <a:r>
              <a:rPr lang="es-ES" sz="1400" dirty="0" smtClean="0">
                <a:latin typeface="Arial Narrow" panose="020B0606020202030204" pitchFamily="34" charset="0"/>
              </a:rPr>
              <a:t>	Asamblea General ASGMI, La Habana, 20-23 Noviembre 2017</a:t>
            </a:r>
            <a:endParaRPr lang="es-ES" sz="1400" dirty="0" smtClean="0">
              <a:latin typeface="Arial Narrow" panose="020B0606020202030204" pitchFamily="34" charset="0"/>
            </a:endParaRPr>
          </a:p>
        </p:txBody>
      </p:sp>
      <p:pic>
        <p:nvPicPr>
          <p:cNvPr id="13" name="Picture 2" descr="http://www.asgmi.org/wp-content/uploads/2013/04/ASGMI_Transparente-300x7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4" y="6488934"/>
            <a:ext cx="1159224" cy="30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76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2E4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588224" y="44624"/>
            <a:ext cx="2411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s-ES" altLang="es-ES" dirty="0" smtClean="0">
                <a:solidFill>
                  <a:schemeClr val="bg1"/>
                </a:solidFill>
              </a:rPr>
              <a:t>INTERMIN</a:t>
            </a:r>
            <a:endParaRPr lang="es-ES" altLang="es-ES" dirty="0">
              <a:solidFill>
                <a:schemeClr val="bg1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89451" y="1088740"/>
            <a:ext cx="1706285" cy="61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>
                <a:solidFill>
                  <a:srgbClr val="365266"/>
                </a:solidFill>
                <a:latin typeface="Arial" pitchFamily="34" charset="0"/>
                <a:cs typeface="Arial" pitchFamily="34" charset="0"/>
              </a:defRPr>
            </a:lvl1pPr>
            <a:lvl2pPr marL="820738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/>
            </a:lvl2pPr>
            <a:lvl3pPr marL="1228725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36713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 indent="0">
              <a:buNone/>
            </a:pPr>
            <a:r>
              <a:rPr lang="es-ES" sz="2000" b="1" u="sng" dirty="0" smtClean="0"/>
              <a:t>Acciones</a:t>
            </a:r>
            <a:endParaRPr lang="es-ES" sz="2000" b="1" dirty="0" smtClean="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327578" y="1071610"/>
            <a:ext cx="1056557" cy="276999"/>
          </a:xfrm>
          <a:prstGeom prst="rect">
            <a:avLst/>
          </a:prstGeom>
          <a:solidFill>
            <a:srgbClr val="99CCFF"/>
          </a:solidFill>
          <a:ln w="15875">
            <a:solidFill>
              <a:srgbClr val="3652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s-ES" altLang="es-ES" sz="1200" dirty="0" err="1" smtClean="0">
                <a:solidFill>
                  <a:srgbClr val="365266"/>
                </a:solidFill>
                <a:latin typeface="Arial" pitchFamily="34" charset="0"/>
              </a:rPr>
              <a:t>Proposal</a:t>
            </a:r>
            <a:endParaRPr lang="es-ES" altLang="es-ES" sz="1200" dirty="0">
              <a:solidFill>
                <a:srgbClr val="365266"/>
              </a:solidFill>
              <a:latin typeface="Arial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919639" y="4069815"/>
            <a:ext cx="1440160" cy="461665"/>
          </a:xfrm>
          <a:prstGeom prst="rect">
            <a:avLst/>
          </a:prstGeom>
          <a:solidFill>
            <a:srgbClr val="99CCFF"/>
          </a:solidFill>
          <a:ln w="15875">
            <a:solidFill>
              <a:srgbClr val="3652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s-ES" altLang="es-ES" sz="1200" dirty="0" err="1" smtClean="0">
                <a:solidFill>
                  <a:srgbClr val="365266"/>
                </a:solidFill>
                <a:latin typeface="Arial" pitchFamily="34" charset="0"/>
              </a:rPr>
              <a:t>Consortium</a:t>
            </a:r>
            <a:r>
              <a:rPr lang="es-ES" altLang="es-ES" sz="1200" dirty="0" smtClean="0">
                <a:solidFill>
                  <a:srgbClr val="365266"/>
                </a:solidFill>
                <a:latin typeface="Arial" pitchFamily="34" charset="0"/>
              </a:rPr>
              <a:t> </a:t>
            </a:r>
            <a:r>
              <a:rPr lang="es-ES" altLang="es-ES" sz="1200" dirty="0" err="1" smtClean="0">
                <a:solidFill>
                  <a:srgbClr val="365266"/>
                </a:solidFill>
                <a:latin typeface="Arial" pitchFamily="34" charset="0"/>
              </a:rPr>
              <a:t>Agreement</a:t>
            </a:r>
            <a:endParaRPr lang="es-ES" altLang="es-ES" sz="1200" dirty="0">
              <a:solidFill>
                <a:srgbClr val="365266"/>
              </a:solidFill>
              <a:latin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087991" y="4160114"/>
            <a:ext cx="1056557" cy="461665"/>
          </a:xfrm>
          <a:prstGeom prst="rect">
            <a:avLst/>
          </a:prstGeom>
          <a:solidFill>
            <a:srgbClr val="99CCFF"/>
          </a:solidFill>
          <a:ln w="15875">
            <a:solidFill>
              <a:srgbClr val="3652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s-ES" altLang="es-ES" sz="1200" dirty="0" smtClean="0">
                <a:solidFill>
                  <a:srgbClr val="365266"/>
                </a:solidFill>
                <a:latin typeface="Arial" pitchFamily="34" charset="0"/>
              </a:rPr>
              <a:t>Final </a:t>
            </a:r>
            <a:r>
              <a:rPr lang="es-ES" altLang="es-ES" sz="1200" dirty="0" err="1" smtClean="0">
                <a:solidFill>
                  <a:srgbClr val="365266"/>
                </a:solidFill>
                <a:latin typeface="Arial" pitchFamily="34" charset="0"/>
              </a:rPr>
              <a:t>Grant</a:t>
            </a:r>
            <a:r>
              <a:rPr lang="es-ES" altLang="es-ES" sz="1200" dirty="0" smtClean="0">
                <a:solidFill>
                  <a:srgbClr val="365266"/>
                </a:solidFill>
                <a:latin typeface="Arial" pitchFamily="34" charset="0"/>
              </a:rPr>
              <a:t> </a:t>
            </a:r>
            <a:r>
              <a:rPr lang="es-ES" altLang="es-ES" sz="1200" dirty="0" err="1" smtClean="0">
                <a:solidFill>
                  <a:srgbClr val="365266"/>
                </a:solidFill>
                <a:latin typeface="Arial" pitchFamily="34" charset="0"/>
              </a:rPr>
              <a:t>Agreement</a:t>
            </a:r>
            <a:r>
              <a:rPr lang="es-ES" altLang="es-ES" sz="1200" dirty="0" smtClean="0">
                <a:solidFill>
                  <a:srgbClr val="365266"/>
                </a:solidFill>
                <a:latin typeface="Arial" pitchFamily="34" charset="0"/>
              </a:rPr>
              <a:t> </a:t>
            </a:r>
            <a:endParaRPr lang="es-ES" altLang="es-ES" sz="1200" dirty="0">
              <a:solidFill>
                <a:srgbClr val="365266"/>
              </a:solidFill>
              <a:latin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84135" y="1084227"/>
            <a:ext cx="1219609" cy="27699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s-ES" altLang="es-ES" sz="1200" dirty="0" smtClean="0">
                <a:solidFill>
                  <a:srgbClr val="00B0F0"/>
                </a:solidFill>
                <a:latin typeface="Arial" pitchFamily="34" charset="0"/>
              </a:rPr>
              <a:t>(Marzo 2017)</a:t>
            </a:r>
            <a:endParaRPr lang="es-ES" altLang="es-ES" sz="1200" dirty="0">
              <a:solidFill>
                <a:srgbClr val="00B0F0"/>
              </a:solidFill>
              <a:latin typeface="Arial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736063" y="1401163"/>
            <a:ext cx="499109" cy="26161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s-ES" altLang="es-ES" sz="1100" dirty="0" smtClean="0">
                <a:solidFill>
                  <a:srgbClr val="365266"/>
                </a:solidFill>
                <a:latin typeface="Arial" pitchFamily="34" charset="0"/>
              </a:rPr>
              <a:t>Sí</a:t>
            </a:r>
            <a:endParaRPr lang="es-ES" altLang="es-ES" sz="1100" dirty="0">
              <a:solidFill>
                <a:srgbClr val="365266"/>
              </a:solidFill>
              <a:latin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367911" y="1693551"/>
            <a:ext cx="3024336" cy="46166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s-ES" altLang="es-ES" sz="1200" dirty="0" err="1" smtClean="0">
                <a:solidFill>
                  <a:srgbClr val="365266"/>
                </a:solidFill>
                <a:latin typeface="Arial" pitchFamily="34" charset="0"/>
              </a:rPr>
              <a:t>Feed</a:t>
            </a:r>
            <a:r>
              <a:rPr lang="es-ES" altLang="es-ES" sz="1200" dirty="0" smtClean="0">
                <a:solidFill>
                  <a:srgbClr val="365266"/>
                </a:solidFill>
                <a:latin typeface="Arial" pitchFamily="34" charset="0"/>
              </a:rPr>
              <a:t> back UE</a:t>
            </a:r>
          </a:p>
          <a:p>
            <a:pPr algn="ctr" eaLnBrk="1" hangingPunct="1">
              <a:spcBef>
                <a:spcPct val="0"/>
              </a:spcBef>
            </a:pPr>
            <a:r>
              <a:rPr lang="es-ES" altLang="es-ES" sz="1200" dirty="0" smtClean="0">
                <a:solidFill>
                  <a:srgbClr val="365266"/>
                </a:solidFill>
                <a:latin typeface="Arial" pitchFamily="34" charset="0"/>
              </a:rPr>
              <a:t>Asignación Project </a:t>
            </a:r>
            <a:r>
              <a:rPr lang="es-ES" altLang="es-ES" sz="1200" dirty="0" err="1" smtClean="0">
                <a:solidFill>
                  <a:srgbClr val="365266"/>
                </a:solidFill>
                <a:latin typeface="Arial" pitchFamily="34" charset="0"/>
              </a:rPr>
              <a:t>Officer</a:t>
            </a:r>
            <a:endParaRPr lang="es-ES" altLang="es-ES" sz="1200" dirty="0">
              <a:solidFill>
                <a:srgbClr val="00B0F0"/>
              </a:solidFill>
              <a:latin typeface="Arial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500174" y="2413631"/>
            <a:ext cx="2748057" cy="27699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s-ES" altLang="es-ES" sz="1200" dirty="0" smtClean="0">
                <a:solidFill>
                  <a:srgbClr val="365266"/>
                </a:solidFill>
                <a:latin typeface="Arial" pitchFamily="34" charset="0"/>
              </a:rPr>
              <a:t>Preparación del </a:t>
            </a:r>
            <a:r>
              <a:rPr lang="es-ES" altLang="es-ES" sz="1200" dirty="0" err="1" smtClean="0">
                <a:solidFill>
                  <a:srgbClr val="365266"/>
                </a:solidFill>
                <a:latin typeface="Arial" pitchFamily="34" charset="0"/>
              </a:rPr>
              <a:t>Grant</a:t>
            </a:r>
            <a:r>
              <a:rPr lang="es-ES" altLang="es-ES" sz="1200" dirty="0" smtClean="0">
                <a:solidFill>
                  <a:srgbClr val="365266"/>
                </a:solidFill>
                <a:latin typeface="Arial" pitchFamily="34" charset="0"/>
              </a:rPr>
              <a:t> </a:t>
            </a:r>
            <a:r>
              <a:rPr lang="es-ES" altLang="es-ES" sz="1200" dirty="0" err="1" smtClean="0">
                <a:solidFill>
                  <a:srgbClr val="365266"/>
                </a:solidFill>
                <a:latin typeface="Arial" pitchFamily="34" charset="0"/>
              </a:rPr>
              <a:t>Agreement</a:t>
            </a:r>
            <a:endParaRPr lang="es-ES" altLang="es-ES" sz="1200" dirty="0">
              <a:solidFill>
                <a:srgbClr val="365266"/>
              </a:solidFill>
              <a:latin typeface="Arial" pitchFamily="34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254023" y="3187135"/>
            <a:ext cx="648072" cy="276999"/>
          </a:xfrm>
          <a:prstGeom prst="rect">
            <a:avLst/>
          </a:prstGeom>
          <a:solidFill>
            <a:srgbClr val="DDF2FF"/>
          </a:solidFill>
          <a:ln w="15875">
            <a:solidFill>
              <a:srgbClr val="3652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s-ES" altLang="es-ES" sz="1200" dirty="0" err="1" smtClean="0">
                <a:solidFill>
                  <a:srgbClr val="365266"/>
                </a:solidFill>
                <a:latin typeface="Arial" pitchFamily="34" charset="0"/>
              </a:rPr>
              <a:t>DoH</a:t>
            </a:r>
            <a:endParaRPr lang="es-ES" altLang="es-ES" sz="1200" dirty="0">
              <a:solidFill>
                <a:srgbClr val="365266"/>
              </a:solidFill>
              <a:latin typeface="Arial" pitchFamily="34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5312127" y="3167390"/>
            <a:ext cx="648072" cy="276999"/>
          </a:xfrm>
          <a:prstGeom prst="rect">
            <a:avLst/>
          </a:prstGeom>
          <a:solidFill>
            <a:srgbClr val="DDF2FF"/>
          </a:solidFill>
          <a:ln w="15875">
            <a:solidFill>
              <a:srgbClr val="3652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s-ES" altLang="es-ES" sz="1200" dirty="0" err="1" smtClean="0">
                <a:solidFill>
                  <a:srgbClr val="365266"/>
                </a:solidFill>
                <a:latin typeface="Arial" pitchFamily="34" charset="0"/>
              </a:rPr>
              <a:t>DoA</a:t>
            </a:r>
            <a:endParaRPr lang="es-ES" altLang="es-ES" sz="1200" dirty="0">
              <a:solidFill>
                <a:srgbClr val="365266"/>
              </a:solidFill>
              <a:latin typeface="Arial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2780094" y="3504784"/>
            <a:ext cx="1595929" cy="27699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s-ES" altLang="es-ES" sz="1200" dirty="0" smtClean="0">
                <a:solidFill>
                  <a:srgbClr val="365266"/>
                </a:solidFill>
                <a:latin typeface="Arial" pitchFamily="34" charset="0"/>
              </a:rPr>
              <a:t>Firma cada socio</a:t>
            </a:r>
            <a:endParaRPr lang="es-ES" altLang="es-ES" sz="1200" dirty="0">
              <a:solidFill>
                <a:srgbClr val="365266"/>
              </a:solidFill>
              <a:latin typeface="Arial" pitchFamily="34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4148637" y="4808186"/>
            <a:ext cx="1019474" cy="27699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s-ES" altLang="es-ES" sz="1200" dirty="0" smtClean="0">
                <a:solidFill>
                  <a:srgbClr val="365266"/>
                </a:solidFill>
                <a:latin typeface="Arial" pitchFamily="34" charset="0"/>
              </a:rPr>
              <a:t>Firma</a:t>
            </a:r>
            <a:endParaRPr lang="es-ES" altLang="es-ES" sz="1200" dirty="0">
              <a:solidFill>
                <a:srgbClr val="00B0F0"/>
              </a:solidFill>
              <a:latin typeface="Arial" pitchFamily="34" charset="0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4015983" y="5229201"/>
            <a:ext cx="1344589" cy="27699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s-ES" altLang="es-ES" sz="1200" dirty="0" smtClean="0">
                <a:solidFill>
                  <a:srgbClr val="365266"/>
                </a:solidFill>
                <a:latin typeface="Arial" pitchFamily="34" charset="0"/>
              </a:rPr>
              <a:t>Ingreso 80% €</a:t>
            </a:r>
            <a:endParaRPr lang="es-ES" altLang="es-ES" sz="1200" dirty="0">
              <a:solidFill>
                <a:srgbClr val="00B0F0"/>
              </a:solidFill>
              <a:latin typeface="Arial" pitchFamily="34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5173058" y="3637767"/>
            <a:ext cx="499109" cy="26161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s-ES" altLang="es-ES" sz="1100" dirty="0" smtClean="0">
                <a:solidFill>
                  <a:srgbClr val="365266"/>
                </a:solidFill>
                <a:latin typeface="Arial" pitchFamily="34" charset="0"/>
              </a:rPr>
              <a:t>Ok?</a:t>
            </a:r>
            <a:endParaRPr lang="es-ES" altLang="es-ES" sz="1100" dirty="0">
              <a:solidFill>
                <a:srgbClr val="365266"/>
              </a:solidFill>
              <a:latin typeface="Arial" pitchFamily="34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6320239" y="3369332"/>
            <a:ext cx="1204089" cy="27699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s-ES" altLang="es-ES" sz="1200" dirty="0" smtClean="0">
                <a:solidFill>
                  <a:srgbClr val="365266"/>
                </a:solidFill>
                <a:latin typeface="Arial" pitchFamily="34" charset="0"/>
              </a:rPr>
              <a:t>Project </a:t>
            </a:r>
            <a:r>
              <a:rPr lang="es-ES" altLang="es-ES" sz="1200" dirty="0" err="1" smtClean="0">
                <a:solidFill>
                  <a:srgbClr val="365266"/>
                </a:solidFill>
                <a:latin typeface="Arial" pitchFamily="34" charset="0"/>
              </a:rPr>
              <a:t>Officer</a:t>
            </a:r>
            <a:endParaRPr lang="es-ES" altLang="es-ES" sz="1200" dirty="0">
              <a:solidFill>
                <a:srgbClr val="365266"/>
              </a:solidFill>
              <a:latin typeface="Arial" pitchFamily="34" charset="0"/>
            </a:endParaRPr>
          </a:p>
        </p:txBody>
      </p:sp>
      <p:cxnSp>
        <p:nvCxnSpPr>
          <p:cNvPr id="3" name="2 Conector recto de flecha"/>
          <p:cNvCxnSpPr>
            <a:stCxn id="8" idx="2"/>
          </p:cNvCxnSpPr>
          <p:nvPr/>
        </p:nvCxnSpPr>
        <p:spPr>
          <a:xfrm>
            <a:off x="4855857" y="1348609"/>
            <a:ext cx="0" cy="314164"/>
          </a:xfrm>
          <a:prstGeom prst="straightConnector1">
            <a:avLst/>
          </a:prstGeom>
          <a:ln w="22225">
            <a:solidFill>
              <a:srgbClr val="3652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4880079" y="2167119"/>
            <a:ext cx="0" cy="318520"/>
          </a:xfrm>
          <a:prstGeom prst="straightConnector1">
            <a:avLst/>
          </a:prstGeom>
          <a:ln w="22225">
            <a:solidFill>
              <a:srgbClr val="3652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5816183" y="1848600"/>
            <a:ext cx="1080120" cy="27699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s-ES" altLang="es-ES" sz="1200" dirty="0" smtClean="0">
                <a:solidFill>
                  <a:srgbClr val="00B0F0"/>
                </a:solidFill>
                <a:latin typeface="Arial" pitchFamily="34" charset="0"/>
              </a:rPr>
              <a:t>(Julio 2017)</a:t>
            </a:r>
            <a:endParaRPr lang="es-ES" altLang="es-ES" sz="1200" dirty="0">
              <a:solidFill>
                <a:srgbClr val="00B0F0"/>
              </a:solidFill>
              <a:latin typeface="Arial" pitchFamily="34" charset="0"/>
            </a:endParaRPr>
          </a:p>
        </p:txBody>
      </p:sp>
      <p:cxnSp>
        <p:nvCxnSpPr>
          <p:cNvPr id="4099" name="4098 Conector recto"/>
          <p:cNvCxnSpPr/>
          <p:nvPr/>
        </p:nvCxnSpPr>
        <p:spPr>
          <a:xfrm>
            <a:off x="1639719" y="2928720"/>
            <a:ext cx="3996443" cy="0"/>
          </a:xfrm>
          <a:prstGeom prst="line">
            <a:avLst/>
          </a:prstGeom>
          <a:ln w="22225">
            <a:solidFill>
              <a:srgbClr val="36526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8" name="4107 Conector recto de flecha"/>
          <p:cNvCxnSpPr>
            <a:endCxn id="9" idx="0"/>
          </p:cNvCxnSpPr>
          <p:nvPr/>
        </p:nvCxnSpPr>
        <p:spPr>
          <a:xfrm>
            <a:off x="1639719" y="2928720"/>
            <a:ext cx="0" cy="1141095"/>
          </a:xfrm>
          <a:prstGeom prst="straightConnector1">
            <a:avLst/>
          </a:prstGeom>
          <a:ln w="22225">
            <a:solidFill>
              <a:srgbClr val="3652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0" name="4109 Conector recto de flecha"/>
          <p:cNvCxnSpPr>
            <a:endCxn id="19" idx="0"/>
          </p:cNvCxnSpPr>
          <p:nvPr/>
        </p:nvCxnSpPr>
        <p:spPr>
          <a:xfrm>
            <a:off x="5636162" y="2928720"/>
            <a:ext cx="1" cy="238670"/>
          </a:xfrm>
          <a:prstGeom prst="straightConnector1">
            <a:avLst/>
          </a:prstGeom>
          <a:ln w="22225">
            <a:solidFill>
              <a:srgbClr val="3652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2" name="4111 Conector recto de flecha"/>
          <p:cNvCxnSpPr>
            <a:endCxn id="18" idx="0"/>
          </p:cNvCxnSpPr>
          <p:nvPr/>
        </p:nvCxnSpPr>
        <p:spPr>
          <a:xfrm>
            <a:off x="3578058" y="2928720"/>
            <a:ext cx="1" cy="258415"/>
          </a:xfrm>
          <a:prstGeom prst="straightConnector1">
            <a:avLst/>
          </a:prstGeom>
          <a:ln w="22225">
            <a:solidFill>
              <a:srgbClr val="3652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>
            <a:off x="3578058" y="3925799"/>
            <a:ext cx="2022101" cy="0"/>
          </a:xfrm>
          <a:prstGeom prst="line">
            <a:avLst/>
          </a:prstGeom>
          <a:ln w="22225">
            <a:solidFill>
              <a:srgbClr val="36526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9" name="4118 Conector recto"/>
          <p:cNvCxnSpPr>
            <a:stCxn id="20" idx="2"/>
          </p:cNvCxnSpPr>
          <p:nvPr/>
        </p:nvCxnSpPr>
        <p:spPr>
          <a:xfrm>
            <a:off x="3578059" y="3781783"/>
            <a:ext cx="1" cy="144016"/>
          </a:xfrm>
          <a:prstGeom prst="line">
            <a:avLst/>
          </a:prstGeom>
          <a:ln w="22225">
            <a:solidFill>
              <a:srgbClr val="36526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3" name="4122 Conector recto"/>
          <p:cNvCxnSpPr/>
          <p:nvPr/>
        </p:nvCxnSpPr>
        <p:spPr>
          <a:xfrm>
            <a:off x="5600159" y="3421743"/>
            <a:ext cx="0" cy="504056"/>
          </a:xfrm>
          <a:prstGeom prst="line">
            <a:avLst/>
          </a:prstGeom>
          <a:ln w="22225">
            <a:solidFill>
              <a:srgbClr val="36526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6" name="4125 Conector recto"/>
          <p:cNvCxnSpPr>
            <a:stCxn id="16" idx="2"/>
          </p:cNvCxnSpPr>
          <p:nvPr/>
        </p:nvCxnSpPr>
        <p:spPr>
          <a:xfrm>
            <a:off x="4874203" y="2690630"/>
            <a:ext cx="5876" cy="238090"/>
          </a:xfrm>
          <a:prstGeom prst="line">
            <a:avLst/>
          </a:prstGeom>
          <a:ln w="22225">
            <a:solidFill>
              <a:srgbClr val="36526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>
            <a:endCxn id="10" idx="0"/>
          </p:cNvCxnSpPr>
          <p:nvPr/>
        </p:nvCxnSpPr>
        <p:spPr>
          <a:xfrm>
            <a:off x="4616270" y="3925799"/>
            <a:ext cx="0" cy="234315"/>
          </a:xfrm>
          <a:prstGeom prst="straightConnector1">
            <a:avLst/>
          </a:prstGeom>
          <a:ln w="22225">
            <a:solidFill>
              <a:srgbClr val="3652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5600159" y="3709775"/>
            <a:ext cx="720080" cy="0"/>
          </a:xfrm>
          <a:prstGeom prst="line">
            <a:avLst/>
          </a:prstGeom>
          <a:ln w="22225">
            <a:solidFill>
              <a:srgbClr val="36526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 flipV="1">
            <a:off x="6320239" y="3305890"/>
            <a:ext cx="0" cy="403885"/>
          </a:xfrm>
          <a:prstGeom prst="line">
            <a:avLst/>
          </a:prstGeom>
          <a:ln w="22225">
            <a:solidFill>
              <a:srgbClr val="36526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>
            <a:endCxn id="19" idx="3"/>
          </p:cNvCxnSpPr>
          <p:nvPr/>
        </p:nvCxnSpPr>
        <p:spPr>
          <a:xfrm flipH="1">
            <a:off x="5960199" y="3305889"/>
            <a:ext cx="360040" cy="1"/>
          </a:xfrm>
          <a:prstGeom prst="straightConnector1">
            <a:avLst/>
          </a:prstGeom>
          <a:ln w="22225">
            <a:solidFill>
              <a:srgbClr val="3652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10"/>
          <p:cNvSpPr>
            <a:spLocks noChangeArrowheads="1"/>
          </p:cNvSpPr>
          <p:nvPr/>
        </p:nvSpPr>
        <p:spPr bwMode="auto">
          <a:xfrm>
            <a:off x="4801579" y="4797153"/>
            <a:ext cx="1302636" cy="27699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s-ES" altLang="es-ES" sz="1200" dirty="0" smtClean="0">
                <a:solidFill>
                  <a:srgbClr val="00B0F0"/>
                </a:solidFill>
                <a:latin typeface="Arial" pitchFamily="34" charset="0"/>
              </a:rPr>
              <a:t>(6 Noviembre) </a:t>
            </a:r>
            <a:endParaRPr lang="es-ES" altLang="es-ES" sz="1200" dirty="0">
              <a:solidFill>
                <a:srgbClr val="00B0F0"/>
              </a:solidFill>
              <a:latin typeface="Arial" pitchFamily="34" charset="0"/>
            </a:endParaRPr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5118754" y="5229201"/>
            <a:ext cx="1489517" cy="27699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s-ES" altLang="es-ES" sz="1200" dirty="0" smtClean="0">
                <a:solidFill>
                  <a:srgbClr val="00B0F0"/>
                </a:solidFill>
                <a:latin typeface="Arial" pitchFamily="34" charset="0"/>
              </a:rPr>
              <a:t>(Diciembre 2017)</a:t>
            </a:r>
            <a:endParaRPr lang="es-ES" altLang="es-ES" sz="1200" dirty="0">
              <a:solidFill>
                <a:srgbClr val="00B0F0"/>
              </a:solidFill>
              <a:latin typeface="Arial" pitchFamily="34" charset="0"/>
            </a:endParaRPr>
          </a:p>
        </p:txBody>
      </p: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5109089" y="5816298"/>
            <a:ext cx="1283158" cy="27699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s-ES" altLang="es-ES" sz="1200" dirty="0" smtClean="0">
                <a:solidFill>
                  <a:srgbClr val="00B0F0"/>
                </a:solidFill>
                <a:latin typeface="Arial" pitchFamily="34" charset="0"/>
              </a:rPr>
              <a:t>(Febrero 2018)</a:t>
            </a:r>
            <a:endParaRPr lang="es-ES" altLang="es-ES" sz="1200" dirty="0">
              <a:solidFill>
                <a:srgbClr val="00B0F0"/>
              </a:solidFill>
              <a:latin typeface="Arial" pitchFamily="34" charset="0"/>
            </a:endParaRPr>
          </a:p>
        </p:txBody>
      </p:sp>
      <p:sp>
        <p:nvSpPr>
          <p:cNvPr id="46" name="45 Elipse"/>
          <p:cNvSpPr/>
          <p:nvPr/>
        </p:nvSpPr>
        <p:spPr>
          <a:xfrm>
            <a:off x="4181703" y="5722223"/>
            <a:ext cx="914400" cy="51508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Inicio</a:t>
            </a:r>
            <a:endParaRPr lang="es-ES" sz="1200" dirty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8" name="87 Conector recto de flecha"/>
          <p:cNvCxnSpPr/>
          <p:nvPr/>
        </p:nvCxnSpPr>
        <p:spPr>
          <a:xfrm>
            <a:off x="4664055" y="4634846"/>
            <a:ext cx="0" cy="234315"/>
          </a:xfrm>
          <a:prstGeom prst="straightConnector1">
            <a:avLst/>
          </a:prstGeom>
          <a:ln w="22225">
            <a:solidFill>
              <a:srgbClr val="3652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/>
          <p:nvPr/>
        </p:nvCxnSpPr>
        <p:spPr>
          <a:xfrm>
            <a:off x="4664055" y="5066894"/>
            <a:ext cx="0" cy="234315"/>
          </a:xfrm>
          <a:prstGeom prst="straightConnector1">
            <a:avLst/>
          </a:prstGeom>
          <a:ln w="22225">
            <a:solidFill>
              <a:srgbClr val="3652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 de flecha"/>
          <p:cNvCxnSpPr/>
          <p:nvPr/>
        </p:nvCxnSpPr>
        <p:spPr>
          <a:xfrm>
            <a:off x="4664055" y="5498942"/>
            <a:ext cx="0" cy="234315"/>
          </a:xfrm>
          <a:prstGeom prst="straightConnector1">
            <a:avLst/>
          </a:prstGeom>
          <a:ln w="22225">
            <a:solidFill>
              <a:srgbClr val="3652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>
            <a:stCxn id="9" idx="2"/>
          </p:cNvCxnSpPr>
          <p:nvPr/>
        </p:nvCxnSpPr>
        <p:spPr>
          <a:xfrm>
            <a:off x="1639719" y="4531480"/>
            <a:ext cx="0" cy="618455"/>
          </a:xfrm>
          <a:prstGeom prst="line">
            <a:avLst/>
          </a:prstGeom>
          <a:ln w="22225">
            <a:solidFill>
              <a:srgbClr val="36526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 de flecha"/>
          <p:cNvCxnSpPr/>
          <p:nvPr/>
        </p:nvCxnSpPr>
        <p:spPr>
          <a:xfrm>
            <a:off x="1639719" y="5149935"/>
            <a:ext cx="3018655" cy="0"/>
          </a:xfrm>
          <a:prstGeom prst="straightConnector1">
            <a:avLst/>
          </a:prstGeom>
          <a:ln w="22225">
            <a:solidFill>
              <a:srgbClr val="3652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22225">
            <a:solidFill>
              <a:srgbClr val="254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>
                <a:solidFill>
                  <a:srgbClr val="365266"/>
                </a:solidFill>
                <a:latin typeface="Arial" pitchFamily="34" charset="0"/>
                <a:cs typeface="Arial" pitchFamily="34" charset="0"/>
              </a:defRPr>
            </a:lvl1pPr>
            <a:lvl2pPr marL="820738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/>
            </a:lvl2pPr>
            <a:lvl3pPr marL="1228725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36713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 indent="0">
              <a:buNone/>
              <a:tabLst>
                <a:tab pos="8791575" algn="r"/>
              </a:tabLst>
            </a:pPr>
            <a:r>
              <a:rPr lang="es-ES" sz="1400" dirty="0" smtClean="0">
                <a:latin typeface="Arial Narrow" panose="020B0606020202030204" pitchFamily="34" charset="0"/>
              </a:rPr>
              <a:t>	Asamblea General ASGMI, La Habana, 20-23 Noviembre 2017</a:t>
            </a:r>
            <a:endParaRPr lang="es-ES" sz="1400" dirty="0" smtClean="0">
              <a:latin typeface="Arial Narrow" panose="020B0606020202030204" pitchFamily="34" charset="0"/>
            </a:endParaRPr>
          </a:p>
        </p:txBody>
      </p:sp>
      <p:pic>
        <p:nvPicPr>
          <p:cNvPr id="58" name="Picture 2" descr="http://www.asgmi.org/wp-content/uploads/2013/04/ASGMI_Transparente-300x7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4" y="6488934"/>
            <a:ext cx="1159224" cy="30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76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7"/>
          <p:cNvSpPr>
            <a:spLocks noChangeArrowheads="1"/>
          </p:cNvSpPr>
          <p:nvPr/>
        </p:nvSpPr>
        <p:spPr bwMode="auto">
          <a:xfrm>
            <a:off x="1279525" y="2060849"/>
            <a:ext cx="6624638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820738" indent="77788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228725" indent="857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36713" indent="365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s-ES" altLang="es-ES" sz="2400" b="1" u="sng">
                <a:solidFill>
                  <a:srgbClr val="365266"/>
                </a:solidFill>
              </a:rPr>
              <a:t>MUCHAS GRACIAS POR SU ATENCIÓN</a:t>
            </a:r>
          </a:p>
        </p:txBody>
      </p:sp>
      <p:pic>
        <p:nvPicPr>
          <p:cNvPr id="5" name="Picture 2" descr="http://www.asgmi.org/wp-content/uploads/2013/04/ASGMI_Transparente-300x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75084"/>
            <a:ext cx="2592288" cy="6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3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2E4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8 Conector recto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22225">
            <a:solidFill>
              <a:srgbClr val="254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>
                <a:solidFill>
                  <a:srgbClr val="365266"/>
                </a:solidFill>
                <a:latin typeface="Arial" pitchFamily="34" charset="0"/>
                <a:cs typeface="Arial" pitchFamily="34" charset="0"/>
              </a:defRPr>
            </a:lvl1pPr>
            <a:lvl2pPr marL="820738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/>
            </a:lvl2pPr>
            <a:lvl3pPr marL="1228725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36713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 indent="0">
              <a:buNone/>
              <a:tabLst>
                <a:tab pos="8791575" algn="r"/>
              </a:tabLst>
            </a:pPr>
            <a:r>
              <a:rPr lang="es-ES" sz="1400" dirty="0" smtClean="0">
                <a:latin typeface="Arial Narrow" panose="020B0606020202030204" pitchFamily="34" charset="0"/>
              </a:rPr>
              <a:t>	Asamblea General ASGMI, La Habana, 20-23 Noviembre 2017</a:t>
            </a:r>
            <a:endParaRPr lang="es-ES" sz="1400" dirty="0" smtClean="0">
              <a:latin typeface="Arial Narrow" panose="020B0606020202030204" pitchFamily="34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3059534" y="2521003"/>
            <a:ext cx="3456682" cy="156966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50000"/>
              </a:lnSpc>
              <a:buFontTx/>
              <a:buChar char="•"/>
            </a:pPr>
            <a:r>
              <a:rPr lang="es-ES" altLang="es-ES" sz="3000" b="1" dirty="0" smtClean="0">
                <a:solidFill>
                  <a:srgbClr val="365266"/>
                </a:solidFill>
                <a:latin typeface="Arial" pitchFamily="34" charset="0"/>
                <a:cs typeface="Arial" pitchFamily="34" charset="0"/>
              </a:rPr>
              <a:t>FORAM</a:t>
            </a:r>
          </a:p>
          <a:p>
            <a:pPr marL="571500" indent="-571500" algn="l">
              <a:lnSpc>
                <a:spcPct val="150000"/>
              </a:lnSpc>
              <a:buFontTx/>
              <a:buChar char="•"/>
            </a:pPr>
            <a:r>
              <a:rPr lang="es-ES" altLang="es-ES" sz="3000" b="1" dirty="0">
                <a:solidFill>
                  <a:srgbClr val="365266"/>
                </a:solidFill>
                <a:latin typeface="Arial" pitchFamily="34" charset="0"/>
                <a:cs typeface="Arial" pitchFamily="34" charset="0"/>
              </a:rPr>
              <a:t>INTERMIN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148064" y="44624"/>
            <a:ext cx="37795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s-ES" altLang="es-ES" dirty="0" smtClean="0">
                <a:solidFill>
                  <a:schemeClr val="bg1"/>
                </a:solidFill>
              </a:rPr>
              <a:t>Proyectos ASGMI-EGS</a:t>
            </a:r>
            <a:endParaRPr lang="es-ES" altLang="es-ES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www.asgmi.org/wp-content/uploads/2013/04/ASGMI_Transparente-300x7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4" y="6488934"/>
            <a:ext cx="1159224" cy="30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84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2E4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8 Conector recto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22225">
            <a:solidFill>
              <a:srgbClr val="254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>
                <a:solidFill>
                  <a:srgbClr val="365266"/>
                </a:solidFill>
                <a:latin typeface="Arial" pitchFamily="34" charset="0"/>
                <a:cs typeface="Arial" pitchFamily="34" charset="0"/>
              </a:defRPr>
            </a:lvl1pPr>
            <a:lvl2pPr marL="820738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/>
            </a:lvl2pPr>
            <a:lvl3pPr marL="1228725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36713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 indent="0">
              <a:buNone/>
              <a:tabLst>
                <a:tab pos="8791575" algn="r"/>
              </a:tabLst>
            </a:pPr>
            <a:r>
              <a:rPr lang="es-ES" sz="1400" dirty="0" smtClean="0">
                <a:latin typeface="Arial Narrow" panose="020B0606020202030204" pitchFamily="34" charset="0"/>
              </a:rPr>
              <a:t>	Asamblea General ASGMI, La Habana, 20-23 Noviembre 2017</a:t>
            </a:r>
            <a:endParaRPr lang="es-ES" sz="1400" dirty="0" smtClean="0">
              <a:latin typeface="Arial Narrow" panose="020B0606020202030204" pitchFamily="34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3059534" y="2521003"/>
            <a:ext cx="3456682" cy="148406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50000"/>
              </a:lnSpc>
              <a:buFontTx/>
              <a:buChar char="•"/>
            </a:pPr>
            <a:r>
              <a:rPr lang="es-ES" altLang="es-ES" sz="3000" b="1" dirty="0" smtClean="0">
                <a:solidFill>
                  <a:srgbClr val="365266"/>
                </a:solidFill>
                <a:latin typeface="Arial" pitchFamily="34" charset="0"/>
                <a:cs typeface="Arial" pitchFamily="34" charset="0"/>
              </a:rPr>
              <a:t>FORAM</a:t>
            </a:r>
          </a:p>
          <a:p>
            <a:pPr marL="571500" indent="-571500" algn="l">
              <a:lnSpc>
                <a:spcPct val="150000"/>
              </a:lnSpc>
              <a:buFontTx/>
              <a:buChar char="•"/>
            </a:pPr>
            <a:r>
              <a:rPr lang="es-ES" altLang="es-ES" sz="3000" b="1" dirty="0" smtClean="0">
                <a:solidFill>
                  <a:srgbClr val="ADC3D3"/>
                </a:solidFill>
                <a:latin typeface="Arial" pitchFamily="34" charset="0"/>
                <a:cs typeface="Arial" pitchFamily="34" charset="0"/>
              </a:rPr>
              <a:t>INTERMIN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148064" y="44624"/>
            <a:ext cx="37795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s-ES" altLang="es-ES" dirty="0" smtClean="0">
                <a:solidFill>
                  <a:schemeClr val="bg1"/>
                </a:solidFill>
              </a:rPr>
              <a:t>Proyectos ASGMI-EGS</a:t>
            </a:r>
            <a:endParaRPr lang="es-ES" altLang="es-ES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www.asgmi.org/wp-content/uploads/2013/04/ASGMI_Transparente-300x7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4" y="6488934"/>
            <a:ext cx="1159224" cy="30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90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38472" y="2348880"/>
            <a:ext cx="8237984" cy="329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>
                <a:solidFill>
                  <a:srgbClr val="365266"/>
                </a:solidFill>
                <a:latin typeface="Arial" pitchFamily="34" charset="0"/>
                <a:cs typeface="Arial" pitchFamily="34" charset="0"/>
              </a:defRPr>
            </a:lvl1pPr>
            <a:lvl2pPr marL="820738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/>
            </a:lvl2pPr>
            <a:lvl3pPr marL="1228725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36713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r>
              <a:rPr lang="es-ES" sz="2000" dirty="0" smtClean="0"/>
              <a:t>Creará </a:t>
            </a:r>
            <a:r>
              <a:rPr lang="es-ES" sz="2000" dirty="0"/>
              <a:t>una </a:t>
            </a:r>
            <a:r>
              <a:rPr lang="es-ES" sz="2000" b="1" dirty="0"/>
              <a:t>plataforma de expertos relacionada con la totalidad de la cadena de valor de las materias primas </a:t>
            </a:r>
            <a:r>
              <a:rPr lang="es-ES" sz="2000" dirty="0"/>
              <a:t>para mejorar la cooperación internacional en políticas e inversiones en materias primas y avanzar en la idea de un </a:t>
            </a:r>
            <a:r>
              <a:rPr lang="es-ES" sz="2000" b="1" dirty="0"/>
              <a:t>Foro Mundial en Materias </a:t>
            </a:r>
            <a:r>
              <a:rPr lang="es-ES" sz="2000" b="1" dirty="0" smtClean="0"/>
              <a:t>Primas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Para </a:t>
            </a:r>
            <a:r>
              <a:rPr lang="es-ES" sz="2000" dirty="0"/>
              <a:t>ello se trabajará con las partes interesadas en la industria, organizaciones europeas e internacionales, gobiernos, el mundo académico y la sociedad civil.</a:t>
            </a:r>
          </a:p>
          <a:p>
            <a:endParaRPr lang="es-ES" sz="2000" dirty="0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2E4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516216" y="44624"/>
            <a:ext cx="2411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s-ES" altLang="es-ES" dirty="0" smtClean="0">
                <a:solidFill>
                  <a:schemeClr val="bg1"/>
                </a:solidFill>
              </a:rPr>
              <a:t>FORAM</a:t>
            </a:r>
            <a:endParaRPr lang="es-ES" altLang="es-ES" dirty="0">
              <a:solidFill>
                <a:schemeClr val="bg1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79512" y="1268760"/>
            <a:ext cx="907300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>
                <a:solidFill>
                  <a:srgbClr val="365266"/>
                </a:solidFill>
                <a:latin typeface="Arial" pitchFamily="34" charset="0"/>
                <a:cs typeface="Arial" pitchFamily="34" charset="0"/>
              </a:defRPr>
            </a:lvl1pPr>
            <a:lvl2pPr marL="820738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/>
            </a:lvl2pPr>
            <a:lvl3pPr marL="1228725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36713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 indent="0">
              <a:buNone/>
            </a:pPr>
            <a:r>
              <a:rPr lang="es-ES" sz="2100" b="1" u="sng" dirty="0" err="1" smtClean="0"/>
              <a:t>Towards</a:t>
            </a:r>
            <a:r>
              <a:rPr lang="es-ES" sz="2100" b="1" u="sng" dirty="0" smtClean="0"/>
              <a:t> a </a:t>
            </a:r>
            <a:r>
              <a:rPr lang="es-ES" sz="2100" b="1" u="sng" dirty="0" err="1" smtClean="0"/>
              <a:t>World</a:t>
            </a:r>
            <a:r>
              <a:rPr lang="es-ES" sz="2100" b="1" u="sng" dirty="0" smtClean="0"/>
              <a:t> </a:t>
            </a:r>
            <a:r>
              <a:rPr lang="es-ES" sz="2100" b="1" u="sng" dirty="0" err="1" smtClean="0"/>
              <a:t>Forum</a:t>
            </a:r>
            <a:r>
              <a:rPr lang="es-ES" sz="2100" b="1" u="sng" dirty="0" smtClean="0"/>
              <a:t> </a:t>
            </a:r>
            <a:r>
              <a:rPr lang="es-ES" sz="2100" b="1" u="sng" dirty="0" err="1" smtClean="0"/>
              <a:t>on</a:t>
            </a:r>
            <a:r>
              <a:rPr lang="es-ES" sz="2100" b="1" u="sng" dirty="0" smtClean="0"/>
              <a:t> </a:t>
            </a:r>
            <a:r>
              <a:rPr lang="es-ES" sz="2100" b="1" u="sng" dirty="0" err="1" smtClean="0"/>
              <a:t>Raw</a:t>
            </a:r>
            <a:r>
              <a:rPr lang="es-ES" sz="2100" b="1" u="sng" dirty="0" smtClean="0"/>
              <a:t> </a:t>
            </a:r>
            <a:r>
              <a:rPr lang="es-ES" sz="2100" b="1" u="sng" dirty="0" err="1" smtClean="0"/>
              <a:t>Materials</a:t>
            </a:r>
            <a:r>
              <a:rPr lang="es-ES" sz="2100" b="1" u="sng" dirty="0" smtClean="0"/>
              <a:t> </a:t>
            </a:r>
            <a:r>
              <a:rPr lang="es-ES" sz="2100" b="1" dirty="0" smtClean="0"/>
              <a:t>(FORAM)</a:t>
            </a:r>
            <a:endParaRPr lang="es-ES" sz="2100" b="1" dirty="0" smtClean="0"/>
          </a:p>
        </p:txBody>
      </p:sp>
      <p:cxnSp>
        <p:nvCxnSpPr>
          <p:cNvPr id="3" name="2 Conector recto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22225">
            <a:solidFill>
              <a:srgbClr val="254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>
                <a:solidFill>
                  <a:srgbClr val="365266"/>
                </a:solidFill>
                <a:latin typeface="Arial" pitchFamily="34" charset="0"/>
                <a:cs typeface="Arial" pitchFamily="34" charset="0"/>
              </a:defRPr>
            </a:lvl1pPr>
            <a:lvl2pPr marL="820738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/>
            </a:lvl2pPr>
            <a:lvl3pPr marL="1228725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36713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 indent="0">
              <a:buNone/>
              <a:tabLst>
                <a:tab pos="8791575" algn="r"/>
              </a:tabLst>
            </a:pPr>
            <a:r>
              <a:rPr lang="es-ES" sz="1400" dirty="0" smtClean="0">
                <a:latin typeface="Arial Narrow" panose="020B0606020202030204" pitchFamily="34" charset="0"/>
              </a:rPr>
              <a:t>	Asamblea General ASGMI, La Habana, 20-23 Noviembre 2017</a:t>
            </a:r>
            <a:endParaRPr lang="es-ES" sz="1400" dirty="0" smtClean="0">
              <a:latin typeface="Arial Narrow" panose="020B0606020202030204" pitchFamily="34" charset="0"/>
            </a:endParaRPr>
          </a:p>
        </p:txBody>
      </p:sp>
      <p:pic>
        <p:nvPicPr>
          <p:cNvPr id="11" name="Picture 2" descr="http://www.asgmi.org/wp-content/uploads/2013/04/ASGMI_Transparente-300x7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4" y="6488934"/>
            <a:ext cx="1159224" cy="30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2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2E4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37392" y="980728"/>
            <a:ext cx="4378624" cy="61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>
                <a:solidFill>
                  <a:srgbClr val="365266"/>
                </a:solidFill>
                <a:latin typeface="Arial" pitchFamily="34" charset="0"/>
                <a:cs typeface="Arial" pitchFamily="34" charset="0"/>
              </a:defRPr>
            </a:lvl1pPr>
            <a:lvl2pPr marL="820738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/>
            </a:lvl2pPr>
            <a:lvl3pPr marL="1228725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36713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 indent="0">
              <a:buNone/>
            </a:pPr>
            <a:r>
              <a:rPr lang="es-ES" sz="2000" b="1" u="sng" dirty="0" smtClean="0"/>
              <a:t>Participantes</a:t>
            </a:r>
            <a:r>
              <a:rPr lang="es-ES" sz="2000" b="1" dirty="0" smtClean="0"/>
              <a:t>.- Consorcio</a:t>
            </a:r>
            <a:endParaRPr lang="es-ES" sz="2000" b="1" dirty="0" smtClean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516216" y="44624"/>
            <a:ext cx="2411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s-ES" altLang="es-ES" dirty="0" smtClean="0">
                <a:solidFill>
                  <a:schemeClr val="bg1"/>
                </a:solidFill>
              </a:rPr>
              <a:t>FORAM</a:t>
            </a:r>
            <a:endParaRPr lang="es-ES" altLang="es-ES" dirty="0">
              <a:solidFill>
                <a:schemeClr val="bg1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339961"/>
              </p:ext>
            </p:extLst>
          </p:nvPr>
        </p:nvGraphicFramePr>
        <p:xfrm>
          <a:off x="1740024" y="1628800"/>
          <a:ext cx="6000328" cy="4631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/>
                <a:gridCol w="4296816"/>
                <a:gridCol w="1175792"/>
              </a:tblGrid>
              <a:tr h="370840">
                <a:tc>
                  <a:txBody>
                    <a:bodyPr/>
                    <a:lstStyle/>
                    <a:p>
                      <a:endParaRPr lang="es-E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Miembro</a:t>
                      </a:r>
                      <a:r>
                        <a:rPr lang="es-ES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Consorcio</a:t>
                      </a:r>
                      <a:endParaRPr lang="es-E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País</a:t>
                      </a:r>
                      <a:endParaRPr lang="es-E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93008">
                <a:tc>
                  <a:txBody>
                    <a:bodyPr/>
                    <a:lstStyle/>
                    <a:p>
                      <a:pPr algn="ctr"/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World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Resources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Forum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Association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(WRFA) 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lang="es-ES" sz="1200" i="1" u="none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Coordinador</a:t>
                      </a:r>
                      <a:endParaRPr lang="es-ES" sz="1200" i="1" u="none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Switzerland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EuroGeoSurveys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(EGS) 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Belgium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European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Federation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of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Geologists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(EFG) 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France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United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Nations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University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(UNU) 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Germany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Institute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of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Environmental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Sciences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CML, Leiden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University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(UL) 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Netherlands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Entwicklungsfonds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Seltene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Metalle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MatSearch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Consulting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Hofmann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MatSearch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Switzerland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09736">
                <a:tc>
                  <a:txBody>
                    <a:bodyPr/>
                    <a:lstStyle/>
                    <a:p>
                      <a:pPr algn="ctr"/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Technical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University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Clausthal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(TUC) 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Germany</a:t>
                      </a:r>
                      <a:endParaRPr lang="es-ES" sz="1200" kern="1200" dirty="0" smtClean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Center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for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Environmental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Systems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Research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CESR,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University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Kassel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(UNI KASSEL)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Germany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Gondwana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Empreendimentos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Consultorias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(GDW) 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Mozambique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09736">
                <a:tc>
                  <a:txBody>
                    <a:bodyPr/>
                    <a:lstStyle/>
                    <a:p>
                      <a:pPr algn="ctr"/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Servicio Geológico Colombiano (SGC) 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Colombia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Agency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for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International Mineral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Policy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MinPol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Austria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 Palma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Research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Centre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for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Future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Studies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sl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(LPRC)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Spain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2316088" y="2276872"/>
            <a:ext cx="1800200" cy="288032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2172072" y="5229200"/>
            <a:ext cx="2952328" cy="288032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9 Conector recto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22225">
            <a:solidFill>
              <a:srgbClr val="254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>
                <a:solidFill>
                  <a:srgbClr val="365266"/>
                </a:solidFill>
                <a:latin typeface="Arial" pitchFamily="34" charset="0"/>
                <a:cs typeface="Arial" pitchFamily="34" charset="0"/>
              </a:defRPr>
            </a:lvl1pPr>
            <a:lvl2pPr marL="820738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/>
            </a:lvl2pPr>
            <a:lvl3pPr marL="1228725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36713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 indent="0">
              <a:buNone/>
              <a:tabLst>
                <a:tab pos="8791575" algn="r"/>
              </a:tabLst>
            </a:pPr>
            <a:r>
              <a:rPr lang="es-ES" sz="1400" dirty="0" smtClean="0">
                <a:latin typeface="Arial Narrow" panose="020B0606020202030204" pitchFamily="34" charset="0"/>
              </a:rPr>
              <a:t>	Asamblea General ASGMI, La Habana, 20-23 Noviembre 2017</a:t>
            </a:r>
            <a:endParaRPr lang="es-ES" sz="1400" dirty="0" smtClean="0">
              <a:latin typeface="Arial Narrow" panose="020B0606020202030204" pitchFamily="34" charset="0"/>
            </a:endParaRPr>
          </a:p>
        </p:txBody>
      </p:sp>
      <p:pic>
        <p:nvPicPr>
          <p:cNvPr id="15" name="Picture 2" descr="http://www.asgmi.org/wp-content/uploads/2013/04/ASGMI_Transparente-300x7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4" y="6488934"/>
            <a:ext cx="1159224" cy="30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84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2E4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516216" y="44624"/>
            <a:ext cx="2411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s-ES" altLang="es-ES" dirty="0" smtClean="0">
                <a:solidFill>
                  <a:schemeClr val="bg1"/>
                </a:solidFill>
              </a:rPr>
              <a:t>FORAM</a:t>
            </a:r>
            <a:endParaRPr lang="es-ES" altLang="es-ES" dirty="0">
              <a:solidFill>
                <a:schemeClr val="bg1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684450"/>
              </p:ext>
            </p:extLst>
          </p:nvPr>
        </p:nvGraphicFramePr>
        <p:xfrm>
          <a:off x="757448" y="1700808"/>
          <a:ext cx="7702984" cy="442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388656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Consejo Asesor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Yale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School</a:t>
                      </a:r>
                      <a:r>
                        <a:rPr lang="es-ES" sz="1200" kern="1200" baseline="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of </a:t>
                      </a:r>
                      <a:r>
                        <a:rPr lang="es-ES" sz="1200" kern="1200" baseline="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Forestry</a:t>
                      </a:r>
                      <a:r>
                        <a:rPr lang="es-ES" sz="1200" kern="1200" baseline="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&amp;</a:t>
                      </a:r>
                      <a:r>
                        <a:rPr lang="es-ES" sz="1200" kern="1200" baseline="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Environmental</a:t>
                      </a:r>
                      <a:r>
                        <a:rPr lang="es-ES" sz="1200" kern="1200" baseline="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baseline="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Studies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European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Technology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Platform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on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Sustainable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Mineral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Resources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World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Materials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Forum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European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Institute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of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Innovation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&amp;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Technology</a:t>
                      </a:r>
                      <a:endParaRPr lang="es-ES" sz="1200" kern="1200" dirty="0" smtClean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World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Bank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Joint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Research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Center (JRC)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European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Weee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Forum</a:t>
                      </a:r>
                      <a:endParaRPr lang="es-ES" sz="1200" kern="1200" dirty="0" smtClean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Euromines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United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States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Geological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Survey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(USGS)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Ellen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Macarthur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Foundation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United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Nations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Environment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Programme (UNEP)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Department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Science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&amp;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Technology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(Rep. South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Africa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United</a:t>
                      </a:r>
                      <a:r>
                        <a:rPr lang="es-ES" sz="1200" kern="1200" baseline="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baseline="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Nations</a:t>
                      </a:r>
                      <a:r>
                        <a:rPr lang="es-ES" sz="1200" kern="1200" baseline="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</a:t>
                      </a:r>
                      <a:r>
                        <a:rPr lang="es-ES" sz="1200" kern="1200" baseline="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Economic</a:t>
                      </a:r>
                      <a:r>
                        <a:rPr lang="es-ES" sz="1200" kern="1200" baseline="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baseline="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Comission</a:t>
                      </a:r>
                      <a:r>
                        <a:rPr lang="es-ES" sz="1200" kern="1200" baseline="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baseline="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for</a:t>
                      </a:r>
                      <a:r>
                        <a:rPr lang="es-ES" sz="1200" kern="1200" baseline="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baseline="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Europe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Coordinating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Committe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for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Geoscience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Programmes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(CCOP)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Organisation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of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African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Geological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Surveys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(OAGS)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Commonwealth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Scientific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and Industrial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Research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Organization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(CSIRO)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Intergovernmental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Forum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on</a:t>
                      </a:r>
                      <a:r>
                        <a:rPr lang="es-ES" sz="1200" kern="1200" baseline="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baseline="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Mining</a:t>
                      </a:r>
                      <a:r>
                        <a:rPr lang="es-ES" sz="1200" kern="1200" baseline="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IGF)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Asociación de Servicios de Geología y Minería Iberoamericanos (ASGMI)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Columbia Center of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Sustainable</a:t>
                      </a:r>
                      <a:r>
                        <a:rPr lang="es-ES" sz="12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200" kern="1200" dirty="0" err="1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Investment</a:t>
                      </a:r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355976" y="5301208"/>
            <a:ext cx="4320480" cy="432048"/>
          </a:xfrm>
          <a:prstGeom prst="rect">
            <a:avLst/>
          </a:prstGeom>
          <a:solidFill>
            <a:srgbClr val="FF9900">
              <a:alpha val="2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37392" y="980728"/>
            <a:ext cx="4378624" cy="61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>
                <a:solidFill>
                  <a:srgbClr val="365266"/>
                </a:solidFill>
                <a:latin typeface="Arial" pitchFamily="34" charset="0"/>
                <a:cs typeface="Arial" pitchFamily="34" charset="0"/>
              </a:defRPr>
            </a:lvl1pPr>
            <a:lvl2pPr marL="820738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/>
            </a:lvl2pPr>
            <a:lvl3pPr marL="1228725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36713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 indent="0">
              <a:buNone/>
            </a:pPr>
            <a:r>
              <a:rPr lang="es-ES" sz="2000" b="1" u="sng" dirty="0" smtClean="0"/>
              <a:t>Participantes</a:t>
            </a:r>
            <a:r>
              <a:rPr lang="es-ES" sz="2000" b="1" dirty="0" smtClean="0"/>
              <a:t>.- Consejo Asesor</a:t>
            </a:r>
            <a:endParaRPr lang="es-ES" sz="2000" b="1" dirty="0" smtClean="0"/>
          </a:p>
        </p:txBody>
      </p:sp>
      <p:cxnSp>
        <p:nvCxnSpPr>
          <p:cNvPr id="13" name="12 Conector recto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22225">
            <a:solidFill>
              <a:srgbClr val="254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>
                <a:solidFill>
                  <a:srgbClr val="365266"/>
                </a:solidFill>
                <a:latin typeface="Arial" pitchFamily="34" charset="0"/>
                <a:cs typeface="Arial" pitchFamily="34" charset="0"/>
              </a:defRPr>
            </a:lvl1pPr>
            <a:lvl2pPr marL="820738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/>
            </a:lvl2pPr>
            <a:lvl3pPr marL="1228725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36713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 indent="0">
              <a:buNone/>
              <a:tabLst>
                <a:tab pos="8791575" algn="r"/>
              </a:tabLst>
            </a:pPr>
            <a:r>
              <a:rPr lang="es-ES" sz="1400" dirty="0" smtClean="0">
                <a:latin typeface="Arial Narrow" panose="020B0606020202030204" pitchFamily="34" charset="0"/>
              </a:rPr>
              <a:t>	Asamblea General ASGMI, La Habana, 20-23 Noviembre 2017</a:t>
            </a:r>
            <a:endParaRPr lang="es-ES" sz="1400" dirty="0" smtClean="0">
              <a:latin typeface="Arial Narrow" panose="020B0606020202030204" pitchFamily="34" charset="0"/>
            </a:endParaRPr>
          </a:p>
        </p:txBody>
      </p:sp>
      <p:pic>
        <p:nvPicPr>
          <p:cNvPr id="16" name="Picture 2" descr="http://www.asgmi.org/wp-content/uploads/2013/04/ASGMI_Transparente-300x7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4" y="6488934"/>
            <a:ext cx="1159224" cy="30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4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2E4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37392" y="1304764"/>
            <a:ext cx="3412570" cy="61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>
                <a:solidFill>
                  <a:srgbClr val="365266"/>
                </a:solidFill>
                <a:latin typeface="Arial" pitchFamily="34" charset="0"/>
                <a:cs typeface="Arial" pitchFamily="34" charset="0"/>
              </a:defRPr>
            </a:lvl1pPr>
            <a:lvl2pPr marL="820738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/>
            </a:lvl2pPr>
            <a:lvl3pPr marL="1228725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36713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 indent="0">
              <a:buNone/>
            </a:pPr>
            <a:r>
              <a:rPr lang="es-ES" sz="2000" b="1" u="sng" dirty="0" smtClean="0"/>
              <a:t>Paquetes de trabajo (WP)</a:t>
            </a:r>
            <a:endParaRPr lang="es-ES" sz="2000" b="1" dirty="0" smtClean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516216" y="44624"/>
            <a:ext cx="2411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s-ES" altLang="es-ES" dirty="0" smtClean="0">
                <a:solidFill>
                  <a:schemeClr val="bg1"/>
                </a:solidFill>
              </a:rPr>
              <a:t>FORAM</a:t>
            </a:r>
            <a:endParaRPr lang="es-ES" altLang="es-ES" dirty="0">
              <a:solidFill>
                <a:schemeClr val="bg1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22225">
            <a:solidFill>
              <a:srgbClr val="254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>
                <a:solidFill>
                  <a:srgbClr val="365266"/>
                </a:solidFill>
                <a:latin typeface="Arial" pitchFamily="34" charset="0"/>
                <a:cs typeface="Arial" pitchFamily="34" charset="0"/>
              </a:defRPr>
            </a:lvl1pPr>
            <a:lvl2pPr marL="820738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/>
            </a:lvl2pPr>
            <a:lvl3pPr marL="1228725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36713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 indent="0">
              <a:buNone/>
              <a:tabLst>
                <a:tab pos="8791575" algn="r"/>
              </a:tabLst>
            </a:pPr>
            <a:r>
              <a:rPr lang="es-ES" sz="1400" dirty="0" smtClean="0">
                <a:latin typeface="Arial Narrow" panose="020B0606020202030204" pitchFamily="34" charset="0"/>
              </a:rPr>
              <a:t>	Asamblea General ASGMI, La Habana, 20-23 Noviembre 2017</a:t>
            </a:r>
            <a:endParaRPr lang="es-ES" sz="1400" dirty="0" smtClean="0">
              <a:latin typeface="Arial Narrow" panose="020B0606020202030204" pitchFamily="34" charset="0"/>
            </a:endParaRPr>
          </a:p>
        </p:txBody>
      </p:sp>
      <p:pic>
        <p:nvPicPr>
          <p:cNvPr id="12" name="Picture 2" descr="http://www.asgmi.org/wp-content/uploads/2013/04/ASGMI_Transparente-300x7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4" y="6488934"/>
            <a:ext cx="1159224" cy="30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261106"/>
              </p:ext>
            </p:extLst>
          </p:nvPr>
        </p:nvGraphicFramePr>
        <p:xfrm>
          <a:off x="1907704" y="2492896"/>
          <a:ext cx="554461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2808312"/>
                <a:gridCol w="1944216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ES" dirty="0" smtClean="0"/>
                        <a:t>Paquete de trabajo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Coordinador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WP1</a:t>
                      </a:r>
                      <a:endParaRPr lang="es-ES" sz="16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Inicio y línea de base</a:t>
                      </a:r>
                      <a:endParaRPr lang="es-ES" sz="16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UNU</a:t>
                      </a:r>
                      <a:endParaRPr lang="es-ES" sz="16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WP2</a:t>
                      </a:r>
                      <a:endParaRPr lang="es-ES" sz="16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Estructura y Diálogo</a:t>
                      </a:r>
                      <a:endParaRPr lang="es-ES" sz="16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EGS</a:t>
                      </a:r>
                      <a:endParaRPr lang="es-ES" sz="16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WP3</a:t>
                      </a:r>
                      <a:endParaRPr lang="es-ES" sz="16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Planificación estratégica</a:t>
                      </a:r>
                      <a:endParaRPr lang="es-ES" sz="16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EFG</a:t>
                      </a:r>
                      <a:endParaRPr lang="es-ES" sz="16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WP4</a:t>
                      </a:r>
                      <a:endParaRPr lang="es-ES" sz="16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Hoja de ruta y evento piloto</a:t>
                      </a:r>
                      <a:endParaRPr lang="es-ES" sz="16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WRFA</a:t>
                      </a:r>
                      <a:endParaRPr lang="es-ES" sz="16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WP5</a:t>
                      </a:r>
                      <a:endParaRPr lang="es-ES" sz="16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Diseminación</a:t>
                      </a:r>
                      <a:endParaRPr lang="es-ES" sz="16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EGS</a:t>
                      </a:r>
                      <a:endParaRPr lang="es-ES" sz="16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WP6</a:t>
                      </a:r>
                      <a:endParaRPr lang="es-ES" sz="16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Gestión del Proyecto</a:t>
                      </a:r>
                      <a:endParaRPr lang="es-ES" sz="16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kern="1200" dirty="0" smtClean="0">
                          <a:solidFill>
                            <a:srgbClr val="3652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WRFA</a:t>
                      </a:r>
                      <a:endParaRPr lang="es-ES" sz="1600" kern="1200" dirty="0">
                        <a:solidFill>
                          <a:srgbClr val="3652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92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2E4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37392" y="944724"/>
            <a:ext cx="3840090" cy="61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>
                <a:solidFill>
                  <a:srgbClr val="365266"/>
                </a:solidFill>
                <a:latin typeface="Arial" pitchFamily="34" charset="0"/>
                <a:cs typeface="Arial" pitchFamily="34" charset="0"/>
              </a:defRPr>
            </a:lvl1pPr>
            <a:lvl2pPr marL="820738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/>
            </a:lvl2pPr>
            <a:lvl3pPr marL="1228725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36713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 indent="0">
              <a:buNone/>
            </a:pPr>
            <a:r>
              <a:rPr lang="es-ES" sz="2000" b="1" u="sng" dirty="0" smtClean="0"/>
              <a:t>Visión General del Proyecto</a:t>
            </a:r>
            <a:endParaRPr lang="es-ES" sz="2000" b="1" dirty="0" smtClean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516216" y="44624"/>
            <a:ext cx="2411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s-ES" altLang="es-ES" dirty="0" smtClean="0">
                <a:solidFill>
                  <a:schemeClr val="bg1"/>
                </a:solidFill>
              </a:rPr>
              <a:t>FORAM</a:t>
            </a:r>
            <a:endParaRPr lang="es-ES" altLang="es-ES" dirty="0">
              <a:solidFill>
                <a:schemeClr val="bg1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22225">
            <a:solidFill>
              <a:srgbClr val="254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>
                <a:solidFill>
                  <a:srgbClr val="365266"/>
                </a:solidFill>
                <a:latin typeface="Arial" pitchFamily="34" charset="0"/>
                <a:cs typeface="Arial" pitchFamily="34" charset="0"/>
              </a:defRPr>
            </a:lvl1pPr>
            <a:lvl2pPr marL="820738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/>
            </a:lvl2pPr>
            <a:lvl3pPr marL="1228725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36713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 indent="0">
              <a:buNone/>
              <a:tabLst>
                <a:tab pos="8791575" algn="r"/>
              </a:tabLst>
            </a:pPr>
            <a:r>
              <a:rPr lang="es-ES" sz="1400" dirty="0" smtClean="0">
                <a:latin typeface="Arial Narrow" panose="020B0606020202030204" pitchFamily="34" charset="0"/>
              </a:rPr>
              <a:t>	Asamblea General ASGMI, La Habana, 20-23 Noviembre 2017</a:t>
            </a:r>
            <a:endParaRPr lang="es-ES" sz="1400" dirty="0" smtClean="0">
              <a:latin typeface="Arial Narrow" panose="020B0606020202030204" pitchFamily="34" charset="0"/>
            </a:endParaRPr>
          </a:p>
        </p:txBody>
      </p:sp>
      <p:pic>
        <p:nvPicPr>
          <p:cNvPr id="12" name="Picture 2" descr="http://www.asgmi.org/wp-content/uploads/2013/04/ASGMI_Transparente-300x7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4" y="6488934"/>
            <a:ext cx="1159224" cy="30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4" t="12171" r="1201" b="16560"/>
          <a:stretch/>
        </p:blipFill>
        <p:spPr bwMode="auto">
          <a:xfrm>
            <a:off x="827584" y="1556792"/>
            <a:ext cx="7493277" cy="460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3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2E4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09400" y="1520788"/>
            <a:ext cx="1858344" cy="61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>
                <a:solidFill>
                  <a:srgbClr val="365266"/>
                </a:solidFill>
                <a:latin typeface="Arial" pitchFamily="34" charset="0"/>
                <a:cs typeface="Arial" pitchFamily="34" charset="0"/>
              </a:defRPr>
            </a:lvl1pPr>
            <a:lvl2pPr marL="820738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/>
            </a:lvl2pPr>
            <a:lvl3pPr marL="1228725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36713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 indent="0">
              <a:buNone/>
            </a:pPr>
            <a:r>
              <a:rPr lang="es-ES" sz="2000" b="1" u="sng" dirty="0" smtClean="0"/>
              <a:t>Acciones</a:t>
            </a:r>
            <a:endParaRPr lang="es-ES" sz="2000" b="1" dirty="0" smtClean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516216" y="44624"/>
            <a:ext cx="2411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s-ES" altLang="es-ES" dirty="0" smtClean="0">
                <a:solidFill>
                  <a:schemeClr val="bg1"/>
                </a:solidFill>
              </a:rPr>
              <a:t>FORAM</a:t>
            </a:r>
            <a:endParaRPr lang="es-ES" altLang="es-ES" dirty="0">
              <a:solidFill>
                <a:schemeClr val="bg1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22225">
            <a:solidFill>
              <a:srgbClr val="254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>
                <a:solidFill>
                  <a:srgbClr val="365266"/>
                </a:solidFill>
                <a:latin typeface="Arial" pitchFamily="34" charset="0"/>
                <a:cs typeface="Arial" pitchFamily="34" charset="0"/>
              </a:defRPr>
            </a:lvl1pPr>
            <a:lvl2pPr marL="820738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/>
            </a:lvl2pPr>
            <a:lvl3pPr marL="1228725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36713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 indent="0">
              <a:buNone/>
              <a:tabLst>
                <a:tab pos="8791575" algn="r"/>
              </a:tabLst>
            </a:pPr>
            <a:r>
              <a:rPr lang="es-ES" sz="1400" dirty="0" smtClean="0">
                <a:latin typeface="Arial Narrow" panose="020B0606020202030204" pitchFamily="34" charset="0"/>
              </a:rPr>
              <a:t>	Asamblea General ASGMI, La Habana, 20-23 Noviembre 2017</a:t>
            </a:r>
            <a:endParaRPr lang="es-ES" sz="1400" dirty="0" smtClean="0">
              <a:latin typeface="Arial Narrow" panose="020B0606020202030204" pitchFamily="34" charset="0"/>
            </a:endParaRPr>
          </a:p>
        </p:txBody>
      </p:sp>
      <p:pic>
        <p:nvPicPr>
          <p:cNvPr id="12" name="Picture 2" descr="http://www.asgmi.org/wp-content/uploads/2013/04/ASGMI_Transparente-300x7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4" y="6488934"/>
            <a:ext cx="1159224" cy="30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184076" y="2708920"/>
            <a:ext cx="706033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>
                <a:solidFill>
                  <a:srgbClr val="365266"/>
                </a:solidFill>
                <a:latin typeface="Arial" pitchFamily="34" charset="0"/>
                <a:cs typeface="Arial" pitchFamily="34" charset="0"/>
              </a:defRPr>
            </a:lvl1pPr>
            <a:lvl2pPr marL="820738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/>
            </a:lvl2pPr>
            <a:lvl3pPr marL="1228725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36713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>
              <a:spcBef>
                <a:spcPts val="2400"/>
              </a:spcBef>
            </a:pPr>
            <a:r>
              <a:rPr lang="es-ES" sz="2000" dirty="0" smtClean="0"/>
              <a:t>Identificación de actores en la región </a:t>
            </a:r>
            <a:r>
              <a:rPr lang="es-ES" sz="1600" i="1" dirty="0" smtClean="0"/>
              <a:t>(solo se han identificado 4 en Latinoamérica: 3 servicios geológicos y 1 empresa)</a:t>
            </a:r>
          </a:p>
          <a:p>
            <a:pPr>
              <a:spcBef>
                <a:spcPts val="2400"/>
              </a:spcBef>
            </a:pPr>
            <a:r>
              <a:rPr lang="es-ES" sz="2000" dirty="0" smtClean="0"/>
              <a:t>Contacto y cuestionario </a:t>
            </a:r>
            <a:r>
              <a:rPr lang="es-ES" sz="1600" i="1" dirty="0"/>
              <a:t>(8 preguntas)</a:t>
            </a:r>
          </a:p>
          <a:p>
            <a:pPr>
              <a:spcBef>
                <a:spcPts val="2400"/>
              </a:spcBef>
            </a:pPr>
            <a:r>
              <a:rPr lang="es-ES" sz="2000" dirty="0" smtClean="0"/>
              <a:t>Agrupación de actores en “grupos objetivo”</a:t>
            </a:r>
            <a:r>
              <a:rPr lang="es-ES" sz="1600" i="1" dirty="0"/>
              <a:t> (elegir un criterio para agrupar)</a:t>
            </a:r>
          </a:p>
        </p:txBody>
      </p:sp>
    </p:spTree>
    <p:extLst>
      <p:ext uri="{BB962C8B-B14F-4D97-AF65-F5344CB8AC3E}">
        <p14:creationId xmlns:p14="http://schemas.microsoft.com/office/powerpoint/2010/main" val="27838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96869a7-eb7e-40f0-9e8c-964dac23f706">25XCQX5SHMCR-151644272-12</_dlc_DocId>
    <_dlc_DocIdUrl xmlns="596869a7-eb7e-40f0-9e8c-964dac23f706">
      <Url>https://www2.sgc.gov.co/Publicaciones/_layouts/15/DocIdRedir.aspx?ID=25XCQX5SHMCR-151644272-12</Url>
      <Description>25XCQX5SHMCR-151644272-12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D9D585549D5A74AB9C7C4625D27AB24" ma:contentTypeVersion="2" ma:contentTypeDescription="Crear nuevo documento." ma:contentTypeScope="" ma:versionID="542e11f177e508ae35af2a9c975ac715">
  <xsd:schema xmlns:xsd="http://www.w3.org/2001/XMLSchema" xmlns:xs="http://www.w3.org/2001/XMLSchema" xmlns:p="http://schemas.microsoft.com/office/2006/metadata/properties" xmlns:ns2="596869a7-eb7e-40f0-9e8c-964dac23f706" targetNamespace="http://schemas.microsoft.com/office/2006/metadata/properties" ma:root="true" ma:fieldsID="7e3423ca72e1e201701175621ae40da6" ns2:_="">
    <xsd:import namespace="596869a7-eb7e-40f0-9e8c-964dac23f7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6869a7-eb7e-40f0-9e8c-964dac23f70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9478EE-E816-41E3-8866-517764EEF552}"/>
</file>

<file path=customXml/itemProps2.xml><?xml version="1.0" encoding="utf-8"?>
<ds:datastoreItem xmlns:ds="http://schemas.openxmlformats.org/officeDocument/2006/customXml" ds:itemID="{A21069CC-FAC0-4B65-BA0A-27767D9A3E13}"/>
</file>

<file path=customXml/itemProps3.xml><?xml version="1.0" encoding="utf-8"?>
<ds:datastoreItem xmlns:ds="http://schemas.openxmlformats.org/officeDocument/2006/customXml" ds:itemID="{F3A9B501-8A90-47CB-B6B8-E583C9167D1E}"/>
</file>

<file path=customXml/itemProps4.xml><?xml version="1.0" encoding="utf-8"?>
<ds:datastoreItem xmlns:ds="http://schemas.openxmlformats.org/officeDocument/2006/customXml" ds:itemID="{A15F5A77-548D-498D-AC9C-9575FECF43C1}"/>
</file>

<file path=docProps/app.xml><?xml version="1.0" encoding="utf-8"?>
<Properties xmlns="http://schemas.openxmlformats.org/officeDocument/2006/extended-properties" xmlns:vt="http://schemas.openxmlformats.org/officeDocument/2006/docPropsVTypes">
  <TotalTime>10212</TotalTime>
  <Words>653</Words>
  <Application>Microsoft Office PowerPoint</Application>
  <PresentationFormat>Presentación en pantalla (4:3)</PresentationFormat>
  <Paragraphs>161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PROYECTOS EN EL MARCO DEL MEMORANDUM DE ENTENDIMIENTO ASGMI-EGS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Ponce de León Gil. Diana</dc:creator>
  <cp:lastModifiedBy>Ponce de León Gil. Diana</cp:lastModifiedBy>
  <cp:revision>40</cp:revision>
  <cp:lastPrinted>2017-11-17T17:14:40Z</cp:lastPrinted>
  <dcterms:created xsi:type="dcterms:W3CDTF">2017-09-08T12:11:56Z</dcterms:created>
  <dcterms:modified xsi:type="dcterms:W3CDTF">2017-11-17T18:05:21Z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0x0101005D9D585549D5A74AB9C7C4625D27AB24</vt:lpwstr>
  </property>
  <property fmtid="{D5CDD505-2E9C-101B-9397-08002B2CF9AE}" pid="3" name="_dlc_DocIdItemGuid">
    <vt:lpwstr>8ae01202-c640-4c3a-aed5-d19fb49a8999</vt:lpwstr>
  </property>
</Properties>
</file>